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9" r:id="rId1"/>
  </p:sldMasterIdLst>
  <p:notesMasterIdLst>
    <p:notesMasterId r:id="rId155"/>
  </p:notesMasterIdLst>
  <p:sldIdLst>
    <p:sldId id="256" r:id="rId2"/>
    <p:sldId id="260" r:id="rId3"/>
    <p:sldId id="258" r:id="rId4"/>
    <p:sldId id="259" r:id="rId5"/>
    <p:sldId id="391" r:id="rId6"/>
    <p:sldId id="262" r:id="rId7"/>
    <p:sldId id="261" r:id="rId8"/>
    <p:sldId id="263" r:id="rId9"/>
    <p:sldId id="277" r:id="rId10"/>
    <p:sldId id="383" r:id="rId11"/>
    <p:sldId id="384" r:id="rId12"/>
    <p:sldId id="276" r:id="rId13"/>
    <p:sldId id="387" r:id="rId14"/>
    <p:sldId id="332" r:id="rId15"/>
    <p:sldId id="333" r:id="rId16"/>
    <p:sldId id="268" r:id="rId17"/>
    <p:sldId id="266" r:id="rId18"/>
    <p:sldId id="267" r:id="rId19"/>
    <p:sldId id="269" r:id="rId20"/>
    <p:sldId id="347" r:id="rId21"/>
    <p:sldId id="346" r:id="rId22"/>
    <p:sldId id="355" r:id="rId23"/>
    <p:sldId id="354" r:id="rId24"/>
    <p:sldId id="358" r:id="rId25"/>
    <p:sldId id="359" r:id="rId26"/>
    <p:sldId id="264" r:id="rId27"/>
    <p:sldId id="271" r:id="rId28"/>
    <p:sldId id="272" r:id="rId29"/>
    <p:sldId id="294" r:id="rId30"/>
    <p:sldId id="265" r:id="rId31"/>
    <p:sldId id="348" r:id="rId32"/>
    <p:sldId id="273" r:id="rId33"/>
    <p:sldId id="334" r:id="rId34"/>
    <p:sldId id="274" r:id="rId35"/>
    <p:sldId id="389" r:id="rId36"/>
    <p:sldId id="295" r:id="rId37"/>
    <p:sldId id="297" r:id="rId38"/>
    <p:sldId id="298" r:id="rId39"/>
    <p:sldId id="299" r:id="rId40"/>
    <p:sldId id="300" r:id="rId41"/>
    <p:sldId id="301" r:id="rId42"/>
    <p:sldId id="331" r:id="rId43"/>
    <p:sldId id="337" r:id="rId44"/>
    <p:sldId id="388" r:id="rId45"/>
    <p:sldId id="324" r:id="rId46"/>
    <p:sldId id="325" r:id="rId47"/>
    <p:sldId id="278" r:id="rId48"/>
    <p:sldId id="326" r:id="rId49"/>
    <p:sldId id="328" r:id="rId50"/>
    <p:sldId id="327" r:id="rId51"/>
    <p:sldId id="390" r:id="rId52"/>
    <p:sldId id="356" r:id="rId53"/>
    <p:sldId id="357" r:id="rId54"/>
    <p:sldId id="296" r:id="rId55"/>
    <p:sldId id="310" r:id="rId56"/>
    <p:sldId id="275" r:id="rId57"/>
    <p:sldId id="385" r:id="rId58"/>
    <p:sldId id="330" r:id="rId59"/>
    <p:sldId id="379" r:id="rId60"/>
    <p:sldId id="380" r:id="rId61"/>
    <p:sldId id="381" r:id="rId62"/>
    <p:sldId id="382" r:id="rId63"/>
    <p:sldId id="279" r:id="rId64"/>
    <p:sldId id="329" r:id="rId65"/>
    <p:sldId id="287" r:id="rId66"/>
    <p:sldId id="288" r:id="rId67"/>
    <p:sldId id="289" r:id="rId68"/>
    <p:sldId id="290" r:id="rId69"/>
    <p:sldId id="292" r:id="rId70"/>
    <p:sldId id="361" r:id="rId71"/>
    <p:sldId id="398" r:id="rId72"/>
    <p:sldId id="360" r:id="rId73"/>
    <p:sldId id="293" r:id="rId74"/>
    <p:sldId id="376" r:id="rId75"/>
    <p:sldId id="377" r:id="rId76"/>
    <p:sldId id="362" r:id="rId77"/>
    <p:sldId id="392" r:id="rId78"/>
    <p:sldId id="393" r:id="rId79"/>
    <p:sldId id="394" r:id="rId80"/>
    <p:sldId id="395" r:id="rId81"/>
    <p:sldId id="396" r:id="rId82"/>
    <p:sldId id="397" r:id="rId83"/>
    <p:sldId id="280" r:id="rId84"/>
    <p:sldId id="283" r:id="rId85"/>
    <p:sldId id="370" r:id="rId86"/>
    <p:sldId id="282" r:id="rId87"/>
    <p:sldId id="284" r:id="rId88"/>
    <p:sldId id="312" r:id="rId89"/>
    <p:sldId id="285" r:id="rId90"/>
    <p:sldId id="335" r:id="rId91"/>
    <p:sldId id="291" r:id="rId92"/>
    <p:sldId id="339" r:id="rId93"/>
    <p:sldId id="286" r:id="rId94"/>
    <p:sldId id="363" r:id="rId95"/>
    <p:sldId id="340" r:id="rId96"/>
    <p:sldId id="341" r:id="rId97"/>
    <p:sldId id="366" r:id="rId98"/>
    <p:sldId id="350" r:id="rId99"/>
    <p:sldId id="365" r:id="rId100"/>
    <p:sldId id="349" r:id="rId101"/>
    <p:sldId id="351" r:id="rId102"/>
    <p:sldId id="352" r:id="rId103"/>
    <p:sldId id="401" r:id="rId104"/>
    <p:sldId id="313" r:id="rId105"/>
    <p:sldId id="305" r:id="rId106"/>
    <p:sldId id="306" r:id="rId107"/>
    <p:sldId id="307" r:id="rId108"/>
    <p:sldId id="302" r:id="rId109"/>
    <p:sldId id="303" r:id="rId110"/>
    <p:sldId id="304" r:id="rId111"/>
    <p:sldId id="367" r:id="rId112"/>
    <p:sldId id="308" r:id="rId113"/>
    <p:sldId id="309" r:id="rId114"/>
    <p:sldId id="311" r:id="rId115"/>
    <p:sldId id="314" r:id="rId116"/>
    <p:sldId id="405" r:id="rId117"/>
    <p:sldId id="406" r:id="rId118"/>
    <p:sldId id="315" r:id="rId119"/>
    <p:sldId id="353" r:id="rId120"/>
    <p:sldId id="316" r:id="rId121"/>
    <p:sldId id="408" r:id="rId122"/>
    <p:sldId id="336" r:id="rId123"/>
    <p:sldId id="342" r:id="rId124"/>
    <p:sldId id="343" r:id="rId125"/>
    <p:sldId id="344" r:id="rId126"/>
    <p:sldId id="345" r:id="rId127"/>
    <p:sldId id="402" r:id="rId128"/>
    <p:sldId id="403" r:id="rId129"/>
    <p:sldId id="407" r:id="rId130"/>
    <p:sldId id="319" r:id="rId131"/>
    <p:sldId id="404" r:id="rId132"/>
    <p:sldId id="338" r:id="rId133"/>
    <p:sldId id="317" r:id="rId134"/>
    <p:sldId id="409" r:id="rId135"/>
    <p:sldId id="410" r:id="rId136"/>
    <p:sldId id="412" r:id="rId137"/>
    <p:sldId id="411" r:id="rId138"/>
    <p:sldId id="400" r:id="rId139"/>
    <p:sldId id="413" r:id="rId140"/>
    <p:sldId id="414" r:id="rId141"/>
    <p:sldId id="364" r:id="rId142"/>
    <p:sldId id="320" r:id="rId143"/>
    <p:sldId id="321" r:id="rId144"/>
    <p:sldId id="368" r:id="rId145"/>
    <p:sldId id="369" r:id="rId146"/>
    <p:sldId id="371" r:id="rId147"/>
    <p:sldId id="372" r:id="rId148"/>
    <p:sldId id="373" r:id="rId149"/>
    <p:sldId id="374" r:id="rId150"/>
    <p:sldId id="375" r:id="rId151"/>
    <p:sldId id="323" r:id="rId152"/>
    <p:sldId id="322" r:id="rId153"/>
    <p:sldId id="386" r:id="rId154"/>
  </p:sldIdLst>
  <p:sldSz cx="9144000" cy="6858000" type="screen4x3"/>
  <p:notesSz cx="6797675" cy="9928225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02" autoAdjust="0"/>
  </p:normalViewPr>
  <p:slideViewPr>
    <p:cSldViewPr>
      <p:cViewPr varScale="1">
        <p:scale>
          <a:sx n="110" d="100"/>
          <a:sy n="110" d="100"/>
        </p:scale>
        <p:origin x="-10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47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0351-CD2D-4517-B3CE-7DA6424BD5CE}" type="datetimeFigureOut">
              <a:rPr lang="nl-BE" smtClean="0"/>
              <a:pPr/>
              <a:t>28/09/2015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A3098-5384-4EB4-A399-33868F8C3CA2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142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A3098-5384-4EB4-A399-33868F8C3CA2}" type="slidenum">
              <a:rPr lang="nl-BE" smtClean="0"/>
              <a:pPr/>
              <a:t>2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Geen</a:t>
            </a:r>
            <a:r>
              <a:rPr lang="en-US" dirty="0" smtClean="0"/>
              <a:t> Via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geetste</a:t>
            </a:r>
            <a:r>
              <a:rPr lang="en-US" baseline="0" dirty="0" smtClean="0"/>
              <a:t>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A3098-5384-4EB4-A399-33868F8C3CA2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281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A3098-5384-4EB4-A399-33868F8C3CA2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463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Halve pad is nog </a:t>
            </a:r>
            <a:r>
              <a:rPr lang="nl-BE" dirty="0" err="1" smtClean="0"/>
              <a:t>oke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A3098-5384-4EB4-A399-33868F8C3CA2}" type="slidenum">
              <a:rPr lang="nl-BE" smtClean="0"/>
              <a:pPr/>
              <a:t>105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| Basic">
    <p:bg bwMode="gray">
      <p:bgPr>
        <a:solidFill>
          <a:srgbClr val="009C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5589240"/>
            <a:ext cx="9144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958000"/>
            <a:ext cx="9144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9144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9144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solidFill>
            <a:srgbClr val="EC4B2F"/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solidFill>
            <a:srgbClr val="009CAB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pic>
        <p:nvPicPr>
          <p:cNvPr id="18" name="Picture 17" descr="associati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6416" y="6093368"/>
            <a:ext cx="457071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000" y="360000"/>
            <a:ext cx="2157984" cy="1155192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>
          <a:xfrm>
            <a:off x="755576" y="6570000"/>
            <a:ext cx="990706" cy="200055"/>
          </a:xfrm>
          <a:solidFill>
            <a:schemeClr val="tx1"/>
          </a:solidFill>
        </p:spPr>
        <p:txBody>
          <a:bodyPr/>
          <a:lstStyle>
            <a:lvl1pPr>
              <a:defRPr sz="1300">
                <a:solidFill>
                  <a:srgbClr val="00A0AE"/>
                </a:solidFill>
              </a:defRPr>
            </a:lvl1pPr>
          </a:lstStyle>
          <a:p>
            <a:fld id="{34A75FA8-F030-49F1-9BCE-FAA647FAB8F2}" type="datetime1">
              <a:rPr lang="nl-BE" smtClean="0"/>
              <a:pPr/>
              <a:t>28/09/2015</a:t>
            </a:fld>
            <a:endParaRPr lang="nl-BE"/>
          </a:p>
        </p:txBody>
      </p:sp>
      <p:pic>
        <p:nvPicPr>
          <p:cNvPr id="15" name="Picture 14" descr="ppt_fusieboodschap_wit_n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5724000"/>
            <a:ext cx="4742688" cy="1371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9144000" cy="4734000"/>
          </a:xfrm>
        </p:spPr>
        <p:txBody>
          <a:bodyPr bIns="144000"/>
          <a:lstStyle>
            <a:lvl1pPr marL="323850" indent="-323850">
              <a:spcBef>
                <a:spcPts val="400"/>
              </a:spcBef>
              <a:spcAft>
                <a:spcPts val="400"/>
              </a:spcAft>
              <a:buClrTx/>
              <a:defRPr>
                <a:solidFill>
                  <a:srgbClr val="000000"/>
                </a:solidFill>
              </a:defRPr>
            </a:lvl1pPr>
            <a:lvl2pPr marL="723900" indent="-368300">
              <a:spcBef>
                <a:spcPts val="400"/>
              </a:spcBef>
              <a:spcAft>
                <a:spcPts val="400"/>
              </a:spcAft>
              <a:buClrTx/>
              <a:defRPr sz="2500">
                <a:solidFill>
                  <a:srgbClr val="000000"/>
                </a:solidFill>
              </a:defRPr>
            </a:lvl2pPr>
            <a:lvl3pPr marL="982663" indent="-258763">
              <a:spcBef>
                <a:spcPts val="400"/>
              </a:spcBef>
              <a:spcAft>
                <a:spcPts val="400"/>
              </a:spcAft>
              <a:buClrTx/>
              <a:defRPr sz="2300">
                <a:solidFill>
                  <a:srgbClr val="000000"/>
                </a:solidFill>
              </a:defRPr>
            </a:lvl3pPr>
            <a:lvl4pPr marL="1255713" indent="-273050">
              <a:spcBef>
                <a:spcPts val="400"/>
              </a:spcBef>
              <a:spcAft>
                <a:spcPts val="400"/>
              </a:spcAft>
              <a:buClrTx/>
              <a:defRPr sz="2000">
                <a:solidFill>
                  <a:srgbClr val="000000"/>
                </a:solidFill>
              </a:defRPr>
            </a:lvl4pPr>
            <a:lvl5pPr marL="1609725" indent="-258763">
              <a:spcBef>
                <a:spcPts val="600"/>
              </a:spcBef>
              <a:spcAft>
                <a:spcPts val="600"/>
              </a:spcAft>
              <a:defRPr sz="1700"/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9CAB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0000" y="1141200"/>
            <a:ext cx="8748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2" name="Picture 11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0C85D6-694F-4AF3-B2DA-E4955F37C719}" type="datetime1">
              <a:rPr lang="nl-BE" smtClean="0"/>
              <a:pPr/>
              <a:t>28/09/2015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000"/>
            <a:ext cx="9144000" cy="4734000"/>
          </a:xfrm>
        </p:spPr>
        <p:txBody>
          <a:bodyPr bIns="144000" numCol="2" spcCol="360000" anchor="ctr" anchorCtr="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9CAB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0000" y="1141200"/>
            <a:ext cx="8748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6CC4-9C81-420D-A4C9-CA1A12AA6FA1}" type="datetime1">
              <a:rPr lang="nl-BE" smtClean="0"/>
              <a:pPr/>
              <a:t>28/09/2015</a:t>
            </a:fld>
            <a:endParaRPr lang="nl-BE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1" name="Picture 10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|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4428000" cy="1097992"/>
          </a:xfrm>
        </p:spPr>
        <p:txBody>
          <a:bodyPr lIns="252000" tIns="252000" rIns="0" bIns="0" anchor="t" anchorCtr="0">
            <a:no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85992"/>
            <a:ext cx="4428000" cy="3600000"/>
          </a:xfrm>
        </p:spPr>
        <p:txBody>
          <a:bodyPr lIns="252000" tIns="0" rIns="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32" y="1152000"/>
            <a:ext cx="4428000" cy="1097992"/>
          </a:xfrm>
        </p:spPr>
        <p:txBody>
          <a:bodyPr lIns="0" tIns="252000" rIns="252000" bIns="0" anchor="t" anchorCtr="0">
            <a:normAutofit/>
          </a:bodyPr>
          <a:lstStyle>
            <a:lvl1pPr marL="0" indent="0">
              <a:buNone/>
              <a:defRPr sz="2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32" y="2285992"/>
            <a:ext cx="4428000" cy="3600000"/>
          </a:xfrm>
        </p:spPr>
        <p:txBody>
          <a:bodyPr lIns="0" tIns="0" rIns="252000"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0000" y="1141200"/>
            <a:ext cx="8748000" cy="0"/>
          </a:xfrm>
          <a:prstGeom prst="line">
            <a:avLst/>
          </a:prstGeom>
          <a:ln w="6350">
            <a:solidFill>
              <a:srgbClr val="4B2B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67CE-2C2B-4B2F-9D90-B24AC1907127}" type="datetime1">
              <a:rPr lang="nl-BE" smtClean="0"/>
              <a:pPr/>
              <a:t>28/09/2015</a:t>
            </a:fld>
            <a:endParaRPr lang="nl-BE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4" name="Picture 13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 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0" y="1152000"/>
            <a:ext cx="5072098" cy="4734000"/>
          </a:xfrm>
        </p:spPr>
        <p:txBody>
          <a:bodyPr lIns="0" rIns="0" bIns="144000"/>
          <a:lstStyle>
            <a:lvl2pPr algn="l">
              <a:defRPr/>
            </a:lvl2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lIns="360000" tIns="180000" rIns="360000" bIns="144000"/>
          <a:lstStyle>
            <a:lvl1pPr>
              <a:defRPr>
                <a:solidFill>
                  <a:srgbClr val="009CAB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80000" y="1141200"/>
            <a:ext cx="8748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87"/>
          <p:cNvSpPr>
            <a:spLocks noGrp="1"/>
          </p:cNvSpPr>
          <p:nvPr>
            <p:ph type="pic" sz="quarter" idx="10"/>
          </p:nvPr>
        </p:nvSpPr>
        <p:spPr>
          <a:xfrm>
            <a:off x="180000" y="1152000"/>
            <a:ext cx="3428992" cy="4734000"/>
          </a:xfrm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11D68B-2CFC-4D4B-BB58-5F3D29B513CB}" type="datetime1">
              <a:rPr lang="nl-BE" smtClean="0"/>
              <a:pPr/>
              <a:t>28/09/2015</a:t>
            </a:fld>
            <a:endParaRPr lang="nl-B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2" name="Picture 11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106716F-C08A-4F04-A6CB-B658696D6C28}" type="datetime1">
              <a:rPr lang="nl-BE" smtClean="0"/>
              <a:pPr/>
              <a:t>28/09/2015</a:t>
            </a:fld>
            <a:endParaRPr lang="nl-B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5929313"/>
          </a:xfr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1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D976191-BD64-449B-B255-E847091E9FD6}" type="datetime1">
              <a:rPr lang="nl-BE" smtClean="0"/>
              <a:pPr/>
              <a:t>28/09/2015</a:t>
            </a:fld>
            <a:endParaRPr lang="nl-BE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929313"/>
          </a:xfrm>
        </p:spPr>
        <p:txBody>
          <a:bodyPr/>
          <a:lstStyle/>
          <a:p>
            <a:r>
              <a:rPr lang="nl-NL" smtClean="0"/>
              <a:t>Klik op het pictogram als u een afbeelding wilt toevoegen</a:t>
            </a:r>
            <a:endParaRPr lang="nl-BE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58024"/>
            <a:ext cx="9144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bg1"/>
          </a:solidFill>
        </p:spPr>
        <p:txBody>
          <a:bodyPr wrap="square" lIns="144000" tIns="0" rIns="144000" bIns="0" anchor="ctr" anchorCtr="0">
            <a:noAutofit/>
          </a:bodyPr>
          <a:lstStyle>
            <a:lvl1pPr algn="l">
              <a:lnSpc>
                <a:spcPct val="90000"/>
              </a:lnSpc>
              <a:defRPr sz="1500">
                <a:solidFill>
                  <a:srgbClr val="009CAB"/>
                </a:solidFill>
                <a:latin typeface="Trebuchet MS" pitchFamily="34" charset="0"/>
              </a:defRPr>
            </a:lvl1pPr>
          </a:lstStyle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86" name="Slide Number Placeholder 85"/>
          <p:cNvSpPr>
            <a:spLocks noGrp="1"/>
          </p:cNvSpPr>
          <p:nvPr>
            <p:ph type="sldNum" sz="quarter" idx="4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9CAB"/>
          </a:solidFill>
        </p:spPr>
        <p:txBody>
          <a:bodyPr vert="horz" wrap="none" lIns="0" tIns="108000" rIns="0" bIns="0" rtlCol="0" anchor="ctr" anchorCtr="0">
            <a:noAutofit/>
          </a:bodyPr>
          <a:lstStyle>
            <a:lvl1pPr algn="ctr"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B4434058-5DAE-4DBA-9BDF-13590BDB2F27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ln w="0">
            <a:noFill/>
          </a:ln>
        </p:spPr>
        <p:txBody>
          <a:bodyPr vert="horz" lIns="360000" tIns="180000" rIns="360000" bIns="144000" rtlCol="0" anchor="ctr">
            <a:noAutofit/>
          </a:bodyPr>
          <a:lstStyle/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vert="horz" lIns="432000" tIns="252000" rIns="43200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0" name="Date Placeholder 3"/>
          <p:cNvSpPr>
            <a:spLocks noGrp="1"/>
          </p:cNvSpPr>
          <p:nvPr>
            <p:ph type="dt" sz="half" idx="2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</p:spPr>
        <p:txBody>
          <a:bodyPr wrap="none" lIns="108000" tIns="0" rIns="0" bIns="0" anchor="b" anchorCtr="0">
            <a:spAutoFit/>
          </a:bodyPr>
          <a:lstStyle>
            <a:lvl1pPr algn="r">
              <a:defRPr sz="130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fld id="{E1388340-46A0-41A7-AC9D-9AE876344A14}" type="datetime1">
              <a:rPr lang="nl-BE" smtClean="0"/>
              <a:pPr/>
              <a:t>28/09/2015</a:t>
            </a:fld>
            <a:endParaRPr lang="nl-BE"/>
          </a:p>
        </p:txBody>
      </p:sp>
      <p:pic>
        <p:nvPicPr>
          <p:cNvPr id="9" name="Picture 8" descr="tm_rgb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296" y="5976000"/>
            <a:ext cx="1652016" cy="8625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 cap="all" baseline="0">
          <a:solidFill>
            <a:srgbClr val="009CAB"/>
          </a:solidFill>
          <a:latin typeface="Trebuchet MS" pitchFamily="34" charset="0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SzPct val="90000"/>
        <a:buFont typeface="Verdana" pitchFamily="34" charset="0"/>
        <a:buChar char="•"/>
        <a:defRPr sz="30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1pPr>
      <a:lvl2pPr marL="723900" indent="-36830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−"/>
        <a:defRPr sz="27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2pPr>
      <a:lvl3pPr marL="982663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•"/>
        <a:defRPr sz="24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3pPr>
      <a:lvl4pPr marL="1255713" indent="-273050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Tx/>
        <a:buFont typeface="Arial" pitchFamily="34" charset="0"/>
        <a:buChar char="»"/>
        <a:defRPr sz="2100" kern="1200">
          <a:solidFill>
            <a:srgbClr val="000000"/>
          </a:solidFill>
          <a:latin typeface="Trebuchet MS" pitchFamily="34" charset="0"/>
          <a:ea typeface="+mn-ea"/>
          <a:cs typeface="+mn-cs"/>
        </a:defRPr>
      </a:lvl4pPr>
      <a:lvl5pPr marL="1609725" indent="-258763" algn="l" defTabSz="914400" rtl="0" eaLnBrk="1" latinLnBrk="0" hangingPunct="1">
        <a:lnSpc>
          <a:spcPct val="90000"/>
        </a:lnSpc>
        <a:spcBef>
          <a:spcPts val="400"/>
        </a:spcBef>
        <a:spcAft>
          <a:spcPts val="400"/>
        </a:spcAft>
        <a:buClr>
          <a:schemeClr val="tx1"/>
        </a:buClr>
        <a:buFont typeface="Arial" pitchFamily="34" charset="0"/>
        <a:buNone/>
        <a:defRPr sz="20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1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5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43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7" Type="http://schemas.openxmlformats.org/officeDocument/2006/relationships/image" Target="../media/image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60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5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ge.be/bestukking/designrules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multi-circuit-boards.eu/?_ga=1.173279331.1987251299.1441991136" TargetMode="External"/><Relationship Id="rId2" Type="http://schemas.openxmlformats.org/officeDocument/2006/relationships/hyperlink" Target="http://support.seeedstudio.com/knowledgebase/articles/457799-fusion-premium-pc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://www.eurocircuits.com/STANDARD-pool-your-default-choice-for-your-PCB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Jurre De Weerdt</a:t>
            </a:r>
          </a:p>
          <a:p>
            <a:r>
              <a:rPr lang="nl-BE" dirty="0" smtClean="0"/>
              <a:t>Patrick Pelgrims</a:t>
            </a:r>
            <a:endParaRPr lang="nl-B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ADVANCED PCB</a:t>
            </a:r>
            <a:br>
              <a:rPr lang="nl-BE" dirty="0" smtClean="0"/>
            </a:br>
            <a:r>
              <a:rPr lang="nl-BE" dirty="0" smtClean="0"/>
              <a:t>@</a:t>
            </a:r>
            <a:br>
              <a:rPr lang="nl-BE" dirty="0" smtClean="0"/>
            </a:br>
            <a:r>
              <a:rPr lang="nl-BE" dirty="0" smtClean="0"/>
              <a:t>Campus de </a:t>
            </a:r>
            <a:r>
              <a:rPr lang="nl-BE" dirty="0" err="1" smtClean="0"/>
              <a:t>Nayer</a:t>
            </a:r>
            <a:r>
              <a:rPr lang="nl-BE" dirty="0" smtClean="0"/>
              <a:t> </a:t>
            </a:r>
            <a:endParaRPr lang="nl-BE" dirty="0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Clearance</a:t>
            </a:r>
            <a:r>
              <a:rPr lang="nl-BE" dirty="0" smtClean="0"/>
              <a:t> </a:t>
            </a:r>
            <a:r>
              <a:rPr lang="nl-BE" dirty="0" err="1" smtClean="0"/>
              <a:t>Seeedstudio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96752"/>
            <a:ext cx="6840760" cy="473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Golf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8" y="1152525"/>
            <a:ext cx="7897804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Laat toe op specifieke plaatsen solduur aan te brengen </a:t>
            </a:r>
          </a:p>
          <a:p>
            <a:r>
              <a:rPr lang="nl-BE" dirty="0" smtClean="0"/>
              <a:t>Ideaal voor bv </a:t>
            </a:r>
            <a:r>
              <a:rPr lang="nl-BE" dirty="0" err="1" smtClean="0"/>
              <a:t>Connectors</a:t>
            </a:r>
            <a:r>
              <a:rPr lang="nl-BE" dirty="0" smtClean="0"/>
              <a:t> die niet tegen de soldeertemperatuur kunnen.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Selectief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101</a:t>
            </a:fld>
            <a:endParaRPr lang="nl-BE"/>
          </a:p>
        </p:txBody>
      </p:sp>
      <p:pic>
        <p:nvPicPr>
          <p:cNvPr id="106498" name="Picture 2" descr="http://i.ytimg.com/vi/5tDugCoUIi8/h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7576" y="3068960"/>
            <a:ext cx="3816424" cy="2862319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Selectief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00" y="1152525"/>
            <a:ext cx="6516000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Moeilijke inspectie</a:t>
            </a:r>
          </a:p>
          <a:p>
            <a:pPr lvl="1"/>
            <a:r>
              <a:rPr lang="nl-BE" dirty="0" smtClean="0"/>
              <a:t>Zoveel mogelijk flux resten verwijderen</a:t>
            </a:r>
          </a:p>
          <a:p>
            <a:pPr lvl="1"/>
            <a:r>
              <a:rPr lang="nl-BE" dirty="0" smtClean="0"/>
              <a:t>Inspectie enkel op buitenste rij balletjes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BGA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Afbeelding 5" descr="lpc-bga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2924944"/>
            <a:ext cx="3923928" cy="2942946"/>
          </a:xfrm>
          <a:prstGeom prst="rect">
            <a:avLst/>
          </a:prstGeom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Uitlijning</a:t>
            </a:r>
          </a:p>
          <a:p>
            <a:r>
              <a:rPr lang="nl-BE" dirty="0" smtClean="0"/>
              <a:t>Solduur pegels</a:t>
            </a:r>
          </a:p>
          <a:p>
            <a:r>
              <a:rPr lang="nl-BE" dirty="0" err="1" smtClean="0"/>
              <a:t>Whiskering</a:t>
            </a:r>
            <a:endParaRPr lang="nl-BE" dirty="0" smtClean="0"/>
          </a:p>
          <a:p>
            <a:r>
              <a:rPr lang="nl-BE" dirty="0" smtClean="0"/>
              <a:t>Drawbridge effect</a:t>
            </a:r>
          </a:p>
          <a:p>
            <a:r>
              <a:rPr lang="nl-BE" dirty="0" smtClean="0"/>
              <a:t>Soldeerbrug</a:t>
            </a:r>
          </a:p>
          <a:p>
            <a:r>
              <a:rPr lang="nl-BE" dirty="0" err="1" smtClean="0"/>
              <a:t>Cold</a:t>
            </a:r>
            <a:r>
              <a:rPr lang="nl-BE" dirty="0" smtClean="0"/>
              <a:t> </a:t>
            </a:r>
            <a:r>
              <a:rPr lang="nl-BE" dirty="0" err="1" smtClean="0"/>
              <a:t>solder</a:t>
            </a:r>
            <a:r>
              <a:rPr lang="nl-BE" dirty="0" smtClean="0"/>
              <a:t> </a:t>
            </a:r>
            <a:r>
              <a:rPr lang="nl-BE" dirty="0" err="1" smtClean="0"/>
              <a:t>junction</a:t>
            </a:r>
            <a:endParaRPr lang="nl-BE" dirty="0" smtClean="0"/>
          </a:p>
          <a:p>
            <a:r>
              <a:rPr lang="nl-BE" dirty="0" err="1" smtClean="0"/>
              <a:t>Popcorning</a:t>
            </a:r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Fouten na het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Uitlijning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105</a:t>
            </a:fld>
            <a:endParaRPr lang="nl-BE"/>
          </a:p>
        </p:txBody>
      </p:sp>
      <p:pic>
        <p:nvPicPr>
          <p:cNvPr id="61444" name="Picture 4" descr="http://www.technolab.de/loetfehler/hmdsmd/platzierungsmaengel/qfpbestueckfehlerversatz-uebersicht-lm-s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268760"/>
            <a:ext cx="3371850" cy="4562476"/>
          </a:xfrm>
          <a:prstGeom prst="rect">
            <a:avLst/>
          </a:prstGeom>
          <a:noFill/>
        </p:spPr>
      </p:pic>
      <p:pic>
        <p:nvPicPr>
          <p:cNvPr id="61446" name="Picture 6" descr="http://www.technolab.de/loetfehler/hmdsmd/platzierungsmaengel/scan3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268760"/>
            <a:ext cx="3371850" cy="2600325"/>
          </a:xfrm>
          <a:prstGeom prst="rect">
            <a:avLst/>
          </a:prstGeom>
          <a:noFill/>
        </p:spPr>
      </p:pic>
      <p:pic>
        <p:nvPicPr>
          <p:cNvPr id="61442" name="Picture 2" descr="http://www.technolab.de/loetfehler/hmdsmd/platzierungsmaengel/s0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3645024"/>
            <a:ext cx="3384376" cy="2190750"/>
          </a:xfrm>
          <a:prstGeom prst="rect">
            <a:avLst/>
          </a:prstGeom>
          <a:noFill/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mtClean="0"/>
              <a:t>Solduur </a:t>
            </a:r>
            <a:r>
              <a:rPr lang="nl-BE" dirty="0" smtClean="0"/>
              <a:t>is niet meer van </a:t>
            </a:r>
            <a:r>
              <a:rPr lang="nl-BE" smtClean="0"/>
              <a:t>goede kwaliteit</a:t>
            </a:r>
            <a:endParaRPr lang="nl-B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Solduur pegels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106</a:t>
            </a:fld>
            <a:endParaRPr lang="nl-BE"/>
          </a:p>
        </p:txBody>
      </p:sp>
      <p:pic>
        <p:nvPicPr>
          <p:cNvPr id="62466" name="Picture 2" descr="http://www.technolab.de/loetfehler/hmdsmd/lotzapfen/h7t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1916832"/>
            <a:ext cx="2654472" cy="3996706"/>
          </a:xfrm>
          <a:prstGeom prst="rect">
            <a:avLst/>
          </a:prstGeom>
          <a:noFill/>
        </p:spPr>
      </p:pic>
      <p:pic>
        <p:nvPicPr>
          <p:cNvPr id="62470" name="Picture 6" descr="http://www.technolab.de/loetfehler/hmdsmd/lotzapfen/93_2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16832"/>
            <a:ext cx="3371850" cy="1971676"/>
          </a:xfrm>
          <a:prstGeom prst="rect">
            <a:avLst/>
          </a:prstGeom>
          <a:noFill/>
        </p:spPr>
      </p:pic>
      <p:pic>
        <p:nvPicPr>
          <p:cNvPr id="62472" name="Picture 8" descr="http://www.technolab.de/loetfehler/hmdsmd/lotzapfen/93_1t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4005064"/>
            <a:ext cx="3371850" cy="1905000"/>
          </a:xfrm>
          <a:prstGeom prst="rect">
            <a:avLst/>
          </a:prstGeom>
          <a:noFill/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Smalle metalen haren deze aangroeien</a:t>
            </a:r>
          </a:p>
          <a:p>
            <a:pPr lvl="1"/>
            <a:r>
              <a:rPr lang="nl-BE" dirty="0" smtClean="0"/>
              <a:t>Zorgen voor kortsluitingen in de PCB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Whiskering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107</a:t>
            </a:fld>
            <a:endParaRPr lang="nl-BE"/>
          </a:p>
        </p:txBody>
      </p:sp>
      <p:pic>
        <p:nvPicPr>
          <p:cNvPr id="63490" name="Picture 2" descr="https://upload.wikimedia.org/wikipedia/commons/thumb/4/48/SilverSulfideWhiskers1.jpg/300px-SilverSulfideWhisker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924944"/>
            <a:ext cx="2857500" cy="1952625"/>
          </a:xfrm>
          <a:prstGeom prst="rect">
            <a:avLst/>
          </a:prstGeom>
          <a:noFill/>
        </p:spPr>
      </p:pic>
      <p:pic>
        <p:nvPicPr>
          <p:cNvPr id="63492" name="Picture 4" descr="http://i.stack.imgur.com/e4Zb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2852936"/>
            <a:ext cx="4477834" cy="2154958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Geen elektrisch contact</a:t>
            </a:r>
          </a:p>
          <a:p>
            <a:pPr lvl="1"/>
            <a:r>
              <a:rPr lang="nl-BE" dirty="0" smtClean="0"/>
              <a:t>Gevolg meestal door corrosie</a:t>
            </a:r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Drawbridge effect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108</a:t>
            </a:fld>
            <a:endParaRPr lang="nl-BE"/>
          </a:p>
        </p:txBody>
      </p:sp>
      <p:pic>
        <p:nvPicPr>
          <p:cNvPr id="57346" name="Picture 2" descr="http://www.technolab.de/loetfehler/hmdsmd/tombstoning/scan7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636912"/>
            <a:ext cx="3371850" cy="2619375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Aan elkaar hangen van 2 pinnen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Soldeerbrug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109</a:t>
            </a:fld>
            <a:endParaRPr lang="nl-BE"/>
          </a:p>
        </p:txBody>
      </p:sp>
      <p:pic>
        <p:nvPicPr>
          <p:cNvPr id="59394" name="Picture 2" descr="http://www.technolab.de/loetfehler/hmdsmd/loetbruecken/sot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2466975" cy="1476375"/>
          </a:xfrm>
          <a:prstGeom prst="rect">
            <a:avLst/>
          </a:prstGeom>
          <a:noFill/>
        </p:spPr>
      </p:pic>
      <p:sp>
        <p:nvSpPr>
          <p:cNvPr id="6" name="Tekstvak 5"/>
          <p:cNvSpPr txBox="1"/>
          <p:nvPr/>
        </p:nvSpPr>
        <p:spPr>
          <a:xfrm>
            <a:off x="899592" y="36450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SOT23-3</a:t>
            </a:r>
            <a:endParaRPr lang="nl-BE" dirty="0"/>
          </a:p>
        </p:txBody>
      </p:sp>
      <p:pic>
        <p:nvPicPr>
          <p:cNvPr id="59396" name="Picture 4" descr="http://www.technolab.de/loetfehler/hmdsmd/loetbruecken/scan3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996952"/>
            <a:ext cx="2448272" cy="1950319"/>
          </a:xfrm>
          <a:prstGeom prst="rect">
            <a:avLst/>
          </a:prstGeom>
          <a:noFill/>
        </p:spPr>
      </p:pic>
      <p:pic>
        <p:nvPicPr>
          <p:cNvPr id="59398" name="Picture 6" descr="http://www.technolab.de/loetfehler/hmdsmd/loetbruecken/minimelfloetfehlerbruecke-detail-rem-sw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077072"/>
            <a:ext cx="2162431" cy="1673747"/>
          </a:xfrm>
          <a:prstGeom prst="rect">
            <a:avLst/>
          </a:prstGeom>
          <a:noFill/>
        </p:spPr>
      </p:pic>
      <p:pic>
        <p:nvPicPr>
          <p:cNvPr id="59400" name="Picture 8" descr="http://www.technolab.de/loetfehler/hmdsmd/loetbruecken/diploetfehlerbruecke-uebersicht-rem-sw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1844824"/>
            <a:ext cx="2520005" cy="1872208"/>
          </a:xfrm>
          <a:prstGeom prst="rect">
            <a:avLst/>
          </a:prstGeom>
          <a:noFill/>
        </p:spPr>
      </p:pic>
      <p:pic>
        <p:nvPicPr>
          <p:cNvPr id="59402" name="Picture 10" descr="http://www.technolab.de/loetfehler/hmdsmd/loetbruecken/scan43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00192" y="4005064"/>
            <a:ext cx="2124236" cy="1656184"/>
          </a:xfrm>
          <a:prstGeom prst="rect">
            <a:avLst/>
          </a:prstGeom>
          <a:noFill/>
        </p:spPr>
      </p:pic>
      <p:sp>
        <p:nvSpPr>
          <p:cNvPr id="11" name="Tijdelijke aanduiding voor voettekst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2" name="Picture 7" descr="emsys_logo_673x11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Clearance</a:t>
            </a:r>
            <a:r>
              <a:rPr lang="nl-BE" dirty="0" smtClean="0"/>
              <a:t> ACB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</a:t>
            </a:fld>
            <a:endParaRPr lang="nl-BE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48" y="1124745"/>
            <a:ext cx="9129252" cy="4752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Crack tussen component en solduur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Cold</a:t>
            </a:r>
            <a:r>
              <a:rPr lang="nl-BE" dirty="0" smtClean="0"/>
              <a:t> </a:t>
            </a:r>
            <a:r>
              <a:rPr lang="nl-BE" dirty="0" err="1" smtClean="0"/>
              <a:t>Solder</a:t>
            </a:r>
            <a:r>
              <a:rPr lang="nl-BE" dirty="0" smtClean="0"/>
              <a:t> </a:t>
            </a:r>
            <a:r>
              <a:rPr lang="nl-BE" dirty="0" err="1" smtClean="0"/>
              <a:t>Junction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110</a:t>
            </a:fld>
            <a:endParaRPr lang="nl-BE"/>
          </a:p>
        </p:txBody>
      </p:sp>
      <p:pic>
        <p:nvPicPr>
          <p:cNvPr id="60418" name="Picture 2" descr="http://www.technolab.de/loetfehler/hmdsmd/kalteloetstellen/73c1bc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32856"/>
            <a:ext cx="4280901" cy="3168352"/>
          </a:xfrm>
          <a:prstGeom prst="rect">
            <a:avLst/>
          </a:prstGeom>
          <a:noFill/>
        </p:spPr>
      </p:pic>
      <p:pic>
        <p:nvPicPr>
          <p:cNvPr id="60420" name="Picture 4" descr="http://www.technolab.de/loetfehler/hmdsmd/kalteloetstellen/2602ic5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420888"/>
            <a:ext cx="3442883" cy="2592288"/>
          </a:xfrm>
          <a:prstGeom prst="rect">
            <a:avLst/>
          </a:prstGeom>
          <a:noFill/>
        </p:spPr>
      </p:pic>
      <p:sp>
        <p:nvSpPr>
          <p:cNvPr id="7" name="Tekstvak 6"/>
          <p:cNvSpPr txBox="1"/>
          <p:nvPr/>
        </p:nvSpPr>
        <p:spPr>
          <a:xfrm>
            <a:off x="5508104" y="5085184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Tengevolge van Mechanische stres</a:t>
            </a:r>
            <a:endParaRPr lang="nl-BE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Slechte hechting van materiaal</a:t>
            </a:r>
          </a:p>
          <a:p>
            <a:r>
              <a:rPr lang="nl-BE" dirty="0" smtClean="0"/>
              <a:t>Vorming van corrosie</a:t>
            </a:r>
          </a:p>
          <a:p>
            <a:r>
              <a:rPr lang="nl-BE" dirty="0" smtClean="0"/>
              <a:t>Te hoge temperatuur</a:t>
            </a:r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Delaminatie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111</a:t>
            </a:fld>
            <a:endParaRPr lang="nl-BE"/>
          </a:p>
        </p:txBody>
      </p:sp>
      <p:pic>
        <p:nvPicPr>
          <p:cNvPr id="122882" name="Picture 2" descr="http://iconnect007.com/articlefiles/91402-paul%20delam%2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6225" y="2852936"/>
            <a:ext cx="5057775" cy="3190876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Openbarsten van componenten door stoom ontwikkeling in de component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Popcorning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112</a:t>
            </a:fld>
            <a:endParaRPr lang="nl-BE"/>
          </a:p>
        </p:txBody>
      </p:sp>
      <p:pic>
        <p:nvPicPr>
          <p:cNvPr id="64514" name="Picture 2" descr="http://www.bga.net/Portals/0/popcorn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2708920"/>
            <a:ext cx="2038350" cy="2238376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Componenten voor het solderen drogen</a:t>
            </a:r>
          </a:p>
          <a:p>
            <a:pPr lvl="1"/>
            <a:r>
              <a:rPr lang="nl-BE" dirty="0" smtClean="0"/>
              <a:t>Dit op een temperatuur: 100graden 12 uur</a:t>
            </a:r>
          </a:p>
          <a:p>
            <a:pPr lvl="1"/>
            <a:r>
              <a:rPr lang="nl-BE" dirty="0" smtClean="0"/>
              <a:t>Voor het verwijderen van vochtigheid</a:t>
            </a:r>
          </a:p>
          <a:p>
            <a:r>
              <a:rPr lang="nl-BE" dirty="0" smtClean="0"/>
              <a:t>Bewaren van de componenten</a:t>
            </a:r>
          </a:p>
          <a:p>
            <a:pPr lvl="1"/>
            <a:r>
              <a:rPr lang="nl-BE" dirty="0" smtClean="0"/>
              <a:t>ESD vacuüm gesloten zakje </a:t>
            </a:r>
          </a:p>
          <a:p>
            <a:pPr lvl="1"/>
            <a:r>
              <a:rPr lang="nl-BE" dirty="0" smtClean="0"/>
              <a:t>Met vochtigheid indicator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Voorkomen van </a:t>
            </a:r>
            <a:r>
              <a:rPr lang="nl-BE" dirty="0" err="1" smtClean="0"/>
              <a:t>popcorning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113</a:t>
            </a:fld>
            <a:endParaRPr lang="nl-BE"/>
          </a:p>
        </p:txBody>
      </p:sp>
      <p:pic>
        <p:nvPicPr>
          <p:cNvPr id="65538" name="Picture 2" descr="http://shop.glasatelier-saillart.be/productimages200300/76/uf55_clos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8280" y="2348880"/>
            <a:ext cx="2575720" cy="2910563"/>
          </a:xfrm>
          <a:prstGeom prst="rect">
            <a:avLst/>
          </a:prstGeom>
          <a:noFill/>
        </p:spPr>
      </p:pic>
      <p:pic>
        <p:nvPicPr>
          <p:cNvPr id="65540" name="Picture 4" descr="http://upload.ecvv.com/upload/UserImage/20141024/EurekaAutoDryBox_f5347479-1104-452a-aab2-16b6bea6f7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221088"/>
            <a:ext cx="1656184" cy="1671859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En inspectie Nabehandeling</a:t>
            </a:r>
            <a:endParaRPr lang="nl-BE" dirty="0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PCB </a:t>
            </a:r>
            <a:r>
              <a:rPr lang="nl-BE" dirty="0" err="1" smtClean="0"/>
              <a:t>Cleaning</a:t>
            </a:r>
            <a:endParaRPr lang="nl-BE" dirty="0" smtClean="0"/>
          </a:p>
          <a:p>
            <a:r>
              <a:rPr lang="nl-BE" dirty="0" smtClean="0"/>
              <a:t>Visuele inspectie</a:t>
            </a:r>
          </a:p>
          <a:p>
            <a:r>
              <a:rPr lang="nl-BE" dirty="0" smtClean="0"/>
              <a:t>Handmatig</a:t>
            </a:r>
          </a:p>
          <a:p>
            <a:pPr lvl="1"/>
            <a:r>
              <a:rPr lang="nl-BE" dirty="0" smtClean="0"/>
              <a:t>Systematisch tewerk gaan</a:t>
            </a:r>
          </a:p>
          <a:p>
            <a:pPr lvl="2"/>
            <a:r>
              <a:rPr lang="nl-BE" dirty="0" smtClean="0"/>
              <a:t>Eerste de voeding</a:t>
            </a:r>
          </a:p>
          <a:p>
            <a:pPr lvl="2"/>
            <a:r>
              <a:rPr lang="nl-BE" dirty="0" smtClean="0"/>
              <a:t>Solderen van </a:t>
            </a:r>
            <a:r>
              <a:rPr lang="nl-BE" dirty="0" err="1" smtClean="0"/>
              <a:t>solderjumper</a:t>
            </a:r>
            <a:r>
              <a:rPr lang="nl-BE" dirty="0" smtClean="0"/>
              <a:t> voor volgende stuk onder spanning te brengen</a:t>
            </a:r>
          </a:p>
          <a:p>
            <a:r>
              <a:rPr lang="nl-BE" dirty="0" smtClean="0"/>
              <a:t>Machinaal</a:t>
            </a:r>
          </a:p>
          <a:p>
            <a:pPr lvl="1"/>
            <a:r>
              <a:rPr lang="nl-BE" dirty="0" err="1" smtClean="0"/>
              <a:t>Flying</a:t>
            </a:r>
            <a:r>
              <a:rPr lang="nl-BE" dirty="0" smtClean="0"/>
              <a:t> </a:t>
            </a:r>
            <a:r>
              <a:rPr lang="nl-BE" dirty="0" err="1" smtClean="0"/>
              <a:t>probe</a:t>
            </a:r>
            <a:endParaRPr lang="nl-BE" dirty="0" smtClean="0"/>
          </a:p>
          <a:p>
            <a:pPr lvl="1"/>
            <a:r>
              <a:rPr lang="nl-BE" dirty="0" smtClean="0"/>
              <a:t>Pennen bed</a:t>
            </a:r>
          </a:p>
          <a:p>
            <a:pPr lvl="1"/>
            <a:r>
              <a:rPr lang="nl-BE" dirty="0" smtClean="0"/>
              <a:t>3D Inspectie</a:t>
            </a:r>
          </a:p>
          <a:p>
            <a:pPr lvl="2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Testen van gesoldeerde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Verwijderen van Fluxresten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PCB </a:t>
            </a:r>
            <a:r>
              <a:rPr lang="nl-BE" dirty="0" err="1" smtClean="0"/>
              <a:t>Cleaning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60770" name="Picture 2" descr="C:\Users\Jurre\Downloads\Photos\20131108_1217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844824"/>
            <a:ext cx="5400600" cy="4050449"/>
          </a:xfrm>
          <a:prstGeom prst="rect">
            <a:avLst/>
          </a:prstGeom>
          <a:noFill/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Visuele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76327" y="-21076"/>
            <a:ext cx="4719340" cy="71287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Controleert elke verbinding</a:t>
            </a:r>
          </a:p>
          <a:p>
            <a:r>
              <a:rPr lang="nl-BE" dirty="0" smtClean="0"/>
              <a:t>Ideaal voor als het om kleine oplagen gaat</a:t>
            </a:r>
          </a:p>
          <a:p>
            <a:r>
              <a:rPr lang="nl-BE" dirty="0" smtClean="0"/>
              <a:t>Relatief traag</a:t>
            </a:r>
          </a:p>
          <a:p>
            <a:r>
              <a:rPr lang="nl-BE" dirty="0" smtClean="0"/>
              <a:t>Duur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Flying</a:t>
            </a:r>
            <a:r>
              <a:rPr lang="nl-BE" dirty="0" smtClean="0"/>
              <a:t> </a:t>
            </a:r>
            <a:r>
              <a:rPr lang="nl-BE" dirty="0" err="1" smtClean="0"/>
              <a:t>Probe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118</a:t>
            </a:fld>
            <a:endParaRPr lang="nl-BE"/>
          </a:p>
        </p:txBody>
      </p:sp>
      <p:pic>
        <p:nvPicPr>
          <p:cNvPr id="66562" name="Picture 2" descr="http://images.yudu.com/item_files/547837/a015045f9/flying-prob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63480" y="2996952"/>
            <a:ext cx="4680520" cy="255280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Flying</a:t>
            </a:r>
            <a:r>
              <a:rPr lang="nl-BE" dirty="0" smtClean="0"/>
              <a:t> </a:t>
            </a:r>
            <a:r>
              <a:rPr lang="nl-BE" dirty="0" err="1" smtClean="0"/>
              <a:t>Probe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119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8" name="Tijdelijke aanduiding voor inhoud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990511"/>
            <a:ext cx="8897592" cy="30579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Type </a:t>
            </a:r>
            <a:r>
              <a:rPr lang="nl-BE" dirty="0" err="1" smtClean="0"/>
              <a:t>via’s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</a:t>
            </a:fld>
            <a:endParaRPr lang="nl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470780" y="-1022507"/>
            <a:ext cx="4381954" cy="896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g.directindustry.com/images_di/photo-m2/test-probe-electrical-14571-2801427.jpg"/>
          <p:cNvPicPr>
            <a:picLocks noChangeAspect="1" noChangeArrowheads="1"/>
          </p:cNvPicPr>
          <p:nvPr/>
        </p:nvPicPr>
        <p:blipFill>
          <a:blip r:embed="rId2" cstate="print"/>
          <a:srcRect t="4633" r="5491"/>
          <a:stretch>
            <a:fillRect/>
          </a:stretch>
        </p:blipFill>
        <p:spPr bwMode="auto">
          <a:xfrm rot="10800000">
            <a:off x="-252536" y="3501008"/>
            <a:ext cx="2601316" cy="2441193"/>
          </a:xfrm>
          <a:prstGeom prst="rect">
            <a:avLst/>
          </a:prstGeom>
          <a:noFill/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Automatisch laden van software </a:t>
            </a:r>
          </a:p>
          <a:p>
            <a:r>
              <a:rPr lang="nl-BE" dirty="0" smtClean="0"/>
              <a:t>Controle van de hele PCB</a:t>
            </a:r>
          </a:p>
          <a:p>
            <a:r>
              <a:rPr lang="nl-BE" dirty="0" smtClean="0"/>
              <a:t>Ideaal voor grotere aantallen van </a:t>
            </a:r>
            <a:r>
              <a:rPr lang="nl-BE" dirty="0" err="1" smtClean="0"/>
              <a:t>PCB’s</a:t>
            </a:r>
            <a:endParaRPr lang="nl-BE" dirty="0" smtClean="0"/>
          </a:p>
          <a:p>
            <a:r>
              <a:rPr lang="nl-BE" dirty="0" smtClean="0"/>
              <a:t>Moet mee in de design zijn opgenomen</a:t>
            </a:r>
          </a:p>
          <a:p>
            <a:pPr lvl="1"/>
            <a:r>
              <a:rPr lang="nl-BE" dirty="0" smtClean="0"/>
              <a:t>Werkt via drukpennen</a:t>
            </a:r>
          </a:p>
          <a:p>
            <a:pPr lvl="1"/>
            <a:r>
              <a:rPr lang="nl-BE" dirty="0" smtClean="0"/>
              <a:t>Speciale </a:t>
            </a:r>
            <a:r>
              <a:rPr lang="nl-BE" dirty="0" err="1" smtClean="0"/>
              <a:t>pads</a:t>
            </a:r>
            <a:r>
              <a:rPr lang="nl-BE" dirty="0" smtClean="0"/>
              <a:t> voorzien of </a:t>
            </a:r>
            <a:r>
              <a:rPr lang="nl-BE" dirty="0" err="1" smtClean="0"/>
              <a:t>via’s</a:t>
            </a:r>
            <a:endParaRPr lang="nl-BE" dirty="0" smtClean="0"/>
          </a:p>
          <a:p>
            <a:pPr>
              <a:buNone/>
            </a:pP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Pennenbed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120</a:t>
            </a:fld>
            <a:endParaRPr lang="nl-BE"/>
          </a:p>
        </p:txBody>
      </p:sp>
      <p:pic>
        <p:nvPicPr>
          <p:cNvPr id="72706" name="Picture 2" descr="http://www.whitebream.nl/images/projects/testers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645024"/>
            <a:ext cx="2762250" cy="196215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 descr="20131108_12195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16050" y="1152525"/>
            <a:ext cx="6311900" cy="4733925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 pennenbed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Visuele inspectie</a:t>
            </a:r>
          </a:p>
          <a:p>
            <a:r>
              <a:rPr lang="nl-BE" dirty="0" err="1" smtClean="0"/>
              <a:t>X-Ray</a:t>
            </a:r>
            <a:r>
              <a:rPr lang="nl-BE" dirty="0" smtClean="0"/>
              <a:t> inspectie</a:t>
            </a:r>
          </a:p>
          <a:p>
            <a:pPr lvl="1"/>
            <a:r>
              <a:rPr lang="nl-BE" dirty="0" smtClean="0"/>
              <a:t>Hierdoor is het mogelijk om bv BGA te controleren op open circuits</a:t>
            </a:r>
          </a:p>
          <a:p>
            <a:pPr lvl="1"/>
            <a:r>
              <a:rPr lang="nl-BE" dirty="0" smtClean="0"/>
              <a:t>EP van een QFN te controleren of deze goed gesoldeerd is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X-Ray</a:t>
            </a:r>
            <a:r>
              <a:rPr lang="nl-BE" dirty="0" smtClean="0"/>
              <a:t>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122</a:t>
            </a:fld>
            <a:endParaRPr lang="nl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3573016"/>
            <a:ext cx="2592288" cy="229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645024"/>
            <a:ext cx="2232248" cy="217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123</a:t>
            </a:fld>
            <a:endParaRPr lang="nl-BE"/>
          </a:p>
        </p:txBody>
      </p:sp>
      <p:pic>
        <p:nvPicPr>
          <p:cNvPr id="1026" name="Picture 2" descr="https://lh3.googleusercontent.com/RCwOOtbWU21w-YXUvZo8VBAGR6zeKc9qPKWvvaX8M6WhmvpBMoQ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6242607" cy="468052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124</a:t>
            </a:fld>
            <a:endParaRPr lang="nl-BE"/>
          </a:p>
        </p:txBody>
      </p:sp>
      <p:pic>
        <p:nvPicPr>
          <p:cNvPr id="98306" name="Picture 2" descr="https://lh3.googleusercontent.com/IvZ9WsWnV2w4T5IrSVp6u13Sve9874Id4uZbun7Da1lPPjIvAWM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6264696" cy="4697081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125</a:t>
            </a:fld>
            <a:endParaRPr lang="nl-BE"/>
          </a:p>
        </p:txBody>
      </p:sp>
      <p:pic>
        <p:nvPicPr>
          <p:cNvPr id="99330" name="Picture 2" descr="https://lh3.googleusercontent.com/lK3P1rrIK_Dm7C-AddNXmXRGD3f3dPa2fumsv4XX2yImDY4VPAQ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96752"/>
            <a:ext cx="6048672" cy="453511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3D Soldeer connectie</a:t>
            </a:r>
          </a:p>
          <a:p>
            <a:r>
              <a:rPr lang="nl-BE" dirty="0" err="1" smtClean="0"/>
              <a:t>Real-time</a:t>
            </a:r>
            <a:r>
              <a:rPr lang="nl-BE" dirty="0" smtClean="0"/>
              <a:t> defect diagnose</a:t>
            </a:r>
          </a:p>
          <a:p>
            <a:r>
              <a:rPr lang="nl-BE" dirty="0" smtClean="0"/>
              <a:t>Zelf </a:t>
            </a:r>
            <a:r>
              <a:rPr lang="nl-BE" dirty="0" err="1" smtClean="0"/>
              <a:t>parametreerbaar</a:t>
            </a:r>
            <a:endParaRPr lang="nl-BE" dirty="0" smtClean="0"/>
          </a:p>
          <a:p>
            <a:r>
              <a:rPr lang="nl-BE" dirty="0" err="1" smtClean="0"/>
              <a:t>Inline</a:t>
            </a:r>
            <a:r>
              <a:rPr lang="nl-BE" dirty="0" smtClean="0"/>
              <a:t> mogelijkheid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3D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X-RAY </a:t>
            </a:r>
          </a:p>
          <a:p>
            <a:pPr lvl="1"/>
            <a:r>
              <a:rPr lang="nl-BE" dirty="0" smtClean="0"/>
              <a:t>Zeer duur voor aanschaf en onderhoud</a:t>
            </a:r>
          </a:p>
          <a:p>
            <a:r>
              <a:rPr lang="nl-BE" dirty="0" smtClean="0"/>
              <a:t>BGA Microscoop</a:t>
            </a:r>
          </a:p>
          <a:p>
            <a:pPr lvl="1"/>
            <a:r>
              <a:rPr lang="nl-BE" dirty="0" smtClean="0"/>
              <a:t>Goedkopere oplossing voor controle van BGA</a:t>
            </a:r>
          </a:p>
          <a:p>
            <a:pPr lvl="1"/>
            <a:r>
              <a:rPr lang="nl-BE" dirty="0" smtClean="0"/>
              <a:t>Speciaal ontworpen om onder een hoek van 90 graden te kijken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BGA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2060" name="Picture 12" descr="J lead solder joint.jpg (10829 Byte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77072"/>
            <a:ext cx="2495550" cy="1809751"/>
          </a:xfrm>
          <a:prstGeom prst="rect">
            <a:avLst/>
          </a:prstGeom>
          <a:noFill/>
        </p:spPr>
      </p:pic>
      <p:pic>
        <p:nvPicPr>
          <p:cNvPr id="2062" name="Picture 14" descr="gullwing solder joint.jpg (9945 Byte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4077072"/>
            <a:ext cx="2495550" cy="1809751"/>
          </a:xfrm>
          <a:prstGeom prst="rect">
            <a:avLst/>
          </a:prstGeom>
          <a:noFill/>
        </p:spPr>
      </p:pic>
      <p:pic>
        <p:nvPicPr>
          <p:cNvPr id="2064" name="Picture 16" descr="smt chip resistor.jpg (12101 Byt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7864" y="4077072"/>
            <a:ext cx="2495550" cy="1809751"/>
          </a:xfrm>
          <a:prstGeom prst="rect">
            <a:avLst/>
          </a:prstGeom>
          <a:noFill/>
        </p:spPr>
      </p:pic>
      <p:pic>
        <p:nvPicPr>
          <p:cNvPr id="17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BGA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2" descr="ds500.jpg (35618 Byte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6150" y="1196752"/>
            <a:ext cx="5657850" cy="2790825"/>
          </a:xfrm>
          <a:prstGeom prst="rect">
            <a:avLst/>
          </a:prstGeom>
          <a:noFill/>
        </p:spPr>
      </p:pic>
      <p:pic>
        <p:nvPicPr>
          <p:cNvPr id="7" name="Picture 6" descr="lifted ball.jpg (11955 Byte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4005064"/>
            <a:ext cx="2495550" cy="1809751"/>
          </a:xfrm>
          <a:prstGeom prst="rect">
            <a:avLst/>
          </a:prstGeom>
          <a:noFill/>
        </p:spPr>
      </p:pic>
      <p:pic>
        <p:nvPicPr>
          <p:cNvPr id="8" name="Picture 4" descr="cracked solder joint.jpg (13135 Byte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916832"/>
            <a:ext cx="2495550" cy="1809751"/>
          </a:xfrm>
          <a:prstGeom prst="rect">
            <a:avLst/>
          </a:prstGeom>
          <a:noFill/>
        </p:spPr>
      </p:pic>
      <p:pic>
        <p:nvPicPr>
          <p:cNvPr id="9" name="Picture 8" descr="solder bridge between balls.jpg (14081 Byte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005064"/>
            <a:ext cx="2495550" cy="1809751"/>
          </a:xfrm>
          <a:prstGeom prst="rect">
            <a:avLst/>
          </a:prstGeom>
          <a:noFill/>
        </p:spPr>
      </p:pic>
      <p:pic>
        <p:nvPicPr>
          <p:cNvPr id="10" name="Picture 10" descr="missing solder ball.jpg (12464 Byte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3861048"/>
            <a:ext cx="2495550" cy="1809751"/>
          </a:xfrm>
          <a:prstGeom prst="rect">
            <a:avLst/>
          </a:prstGeom>
          <a:noFill/>
        </p:spPr>
      </p:pic>
      <p:pic>
        <p:nvPicPr>
          <p:cNvPr id="11" name="Picture 7" descr="emsys_logo_673x11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Filmpje BGA inspectie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129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93" y="1196752"/>
            <a:ext cx="5112568" cy="451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Doorgesneden</a:t>
            </a:r>
            <a:r>
              <a:rPr lang="en-US" dirty="0" smtClean="0"/>
              <a:t>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026" name="Picture 2" descr="https://lh3.googleusercontent.com/YxgeN_pwgQR6Og__S1CFJiV2NO5Zq522MU0FWu6ujoljKbdaZl0=w1087-h815-n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082" y="1152525"/>
            <a:ext cx="6313836" cy="4733925"/>
          </a:xfrm>
          <a:prstGeom prst="rect">
            <a:avLst/>
          </a:prstGeom>
          <a:noFill/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Vergrendelen van instellingen</a:t>
            </a:r>
          </a:p>
          <a:p>
            <a:pPr lvl="1"/>
            <a:r>
              <a:rPr lang="nl-BE" dirty="0" smtClean="0"/>
              <a:t>Potentiometer</a:t>
            </a:r>
          </a:p>
          <a:p>
            <a:r>
              <a:rPr lang="nl-BE" dirty="0" smtClean="0"/>
              <a:t>UV lijm over de hele PCB</a:t>
            </a:r>
          </a:p>
          <a:p>
            <a:pPr lvl="2"/>
            <a:r>
              <a:rPr lang="nl-BE" dirty="0" smtClean="0"/>
              <a:t>Voor extra bescherming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Sealing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21506" name="Picture 2" descr="https://encrypted-tbn1.gstatic.com/images?q=tbn:ANd9GcTxJsAlyXGp6x0kJtbUtWgXbI1jVXvuIIa3OzAbTesK_bswPLA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412776"/>
            <a:ext cx="2009775" cy="2276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Aanbrengen UV lijm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96752"/>
            <a:ext cx="2841058" cy="458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Na het solderen kunnen er fluxresten ontstaan</a:t>
            </a:r>
          </a:p>
          <a:p>
            <a:pPr lvl="1"/>
            <a:r>
              <a:rPr lang="nl-BE" dirty="0" smtClean="0"/>
              <a:t>Deze resten moeten verwijderd worden van de PCB</a:t>
            </a:r>
          </a:p>
          <a:p>
            <a:pPr lvl="1"/>
            <a:r>
              <a:rPr lang="nl-BE" dirty="0" smtClean="0"/>
              <a:t>Dit veroorzaak met de tijd corrosie en kan er voor zorgen dat de PCB niet meer gaat werken.</a:t>
            </a:r>
          </a:p>
          <a:p>
            <a:r>
              <a:rPr lang="nl-BE" dirty="0" smtClean="0"/>
              <a:t>De flux kan makkelijke verwijderd worden met Flux remover</a:t>
            </a:r>
          </a:p>
          <a:p>
            <a:r>
              <a:rPr lang="nl-BE" dirty="0" smtClean="0"/>
              <a:t>Clean de hele PCB geen stuk!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Behandelen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132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7186" y="3573016"/>
            <a:ext cx="3166814" cy="239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Verpakking &amp; bescherming</a:t>
            </a:r>
            <a:endParaRPr lang="nl-BE" dirty="0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ESD Electro statische ontlading</a:t>
            </a:r>
          </a:p>
          <a:p>
            <a:r>
              <a:rPr lang="nl-BE" dirty="0" smtClean="0"/>
              <a:t>Elektriciteit is het verplaatsen van elektronen</a:t>
            </a:r>
          </a:p>
          <a:p>
            <a:r>
              <a:rPr lang="nl-BE" dirty="0" smtClean="0"/>
              <a:t>Bepaalde materialen nemen makkelijke elektronen op andere geven er makkelijk af</a:t>
            </a:r>
          </a:p>
          <a:p>
            <a:r>
              <a:rPr lang="nl-BE" dirty="0" smtClean="0"/>
              <a:t>Als deze materialen in contact komen met een geleider ontstaat er een elektronenstroom (</a:t>
            </a:r>
            <a:r>
              <a:rPr lang="nl-BE" dirty="0" err="1" smtClean="0"/>
              <a:t>KVolt</a:t>
            </a:r>
            <a:r>
              <a:rPr lang="nl-BE" dirty="0" smtClean="0"/>
              <a:t>)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ESD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mage.allekabels.nl/image/1073358-0/verpakkingstape-per-stu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3212976"/>
            <a:ext cx="3635896" cy="2730963"/>
          </a:xfrm>
          <a:prstGeom prst="rect">
            <a:avLst/>
          </a:prstGeom>
          <a:noFill/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Door Wrijving</a:t>
            </a:r>
          </a:p>
          <a:p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Verplaatsing van lucht (Warmte)</a:t>
            </a:r>
          </a:p>
          <a:p>
            <a:endParaRPr lang="nl-BE" dirty="0" smtClean="0"/>
          </a:p>
          <a:p>
            <a:pPr>
              <a:buNone/>
            </a:pPr>
            <a:endParaRPr lang="nl-BE" dirty="0" smtClean="0"/>
          </a:p>
          <a:p>
            <a:r>
              <a:rPr lang="nl-BE" dirty="0" smtClean="0"/>
              <a:t>“</a:t>
            </a:r>
            <a:r>
              <a:rPr lang="nl-BE" dirty="0" err="1" smtClean="0"/>
              <a:t>Magic</a:t>
            </a:r>
            <a:r>
              <a:rPr lang="nl-BE" dirty="0" smtClean="0"/>
              <a:t> Tape”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Ontstaan van elektrostatische elektriciteit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026" name="Picture 2" descr="http://activiteiten.masj.be/UserFiles/Uploads/IMG_58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196752"/>
            <a:ext cx="2736304" cy="2052229"/>
          </a:xfrm>
          <a:prstGeom prst="rect">
            <a:avLst/>
          </a:prstGeom>
          <a:noFill/>
        </p:spPr>
      </p:pic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Bij het aanraken van een “IC” door een geladen voorwerp</a:t>
            </a:r>
          </a:p>
          <a:p>
            <a:pPr lvl="1"/>
            <a:r>
              <a:rPr lang="nl-BE" dirty="0" smtClean="0"/>
              <a:t>Hier ontstaat een potentiaal verschil</a:t>
            </a:r>
          </a:p>
          <a:p>
            <a:pPr lvl="1"/>
            <a:r>
              <a:rPr lang="nl-BE" dirty="0" smtClean="0"/>
              <a:t>Waardoor er een stroom gaat vloeien</a:t>
            </a:r>
          </a:p>
          <a:p>
            <a:pPr lvl="2"/>
            <a:r>
              <a:rPr lang="nl-BE" dirty="0" smtClean="0"/>
              <a:t>Deze stroom is niet beperkt</a:t>
            </a:r>
          </a:p>
          <a:p>
            <a:pPr lvl="1"/>
            <a:r>
              <a:rPr lang="nl-BE" dirty="0" smtClean="0"/>
              <a:t>Waardoor de IC beschadigt gaat worden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Halfgeleiders en ESD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67938" name="Picture 2" descr="http://www.cube.cz/editor/image/stranky3_galerie/tn_zoom_obrazek_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4149080"/>
            <a:ext cx="2892223" cy="1690143"/>
          </a:xfrm>
          <a:prstGeom prst="rect">
            <a:avLst/>
          </a:prstGeom>
          <a:noFill/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Gebruik van ESD save materialen</a:t>
            </a:r>
          </a:p>
          <a:p>
            <a:pPr lvl="1"/>
            <a:r>
              <a:rPr lang="nl-BE" dirty="0" smtClean="0"/>
              <a:t>Pincetten</a:t>
            </a:r>
          </a:p>
          <a:p>
            <a:pPr lvl="1"/>
            <a:r>
              <a:rPr lang="nl-BE" dirty="0" smtClean="0"/>
              <a:t>ESD Mat </a:t>
            </a:r>
            <a:r>
              <a:rPr lang="nl-BE" smtClean="0"/>
              <a:t>werkblad en </a:t>
            </a:r>
            <a:r>
              <a:rPr lang="nl-BE" dirty="0" smtClean="0"/>
              <a:t>vloer</a:t>
            </a:r>
          </a:p>
          <a:p>
            <a:pPr lvl="1"/>
            <a:r>
              <a:rPr lang="nl-BE" dirty="0" smtClean="0"/>
              <a:t>Opslag van componenten in ESD bakjes</a:t>
            </a:r>
          </a:p>
          <a:p>
            <a:pPr lvl="1"/>
            <a:r>
              <a:rPr lang="nl-BE" dirty="0" smtClean="0"/>
              <a:t>Gebruik van polsbandje</a:t>
            </a:r>
          </a:p>
          <a:p>
            <a:pPr lvl="1"/>
            <a:r>
              <a:rPr lang="nl-BE" dirty="0" smtClean="0"/>
              <a:t>Dragen van ESD jas</a:t>
            </a:r>
          </a:p>
          <a:p>
            <a:pPr lvl="1"/>
            <a:r>
              <a:rPr lang="nl-BE" dirty="0" smtClean="0"/>
              <a:t>ESD schoenen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Hoe te verkomen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7" name="Picture 4" descr="http://www.vermason.co.uk/Images/ESDSymbols/esd_symbol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3284984"/>
            <a:ext cx="2880320" cy="2511640"/>
          </a:xfrm>
          <a:prstGeom prst="rect">
            <a:avLst/>
          </a:prstGeom>
          <a:noFill/>
        </p:spPr>
      </p:pic>
      <p:pic>
        <p:nvPicPr>
          <p:cNvPr id="168962" name="Picture 2" descr="http://imgs.inkfrog.com/pix/beetleonline/Components_box-HX008B.jpg"/>
          <p:cNvPicPr>
            <a:picLocks noChangeAspect="1" noChangeArrowheads="1"/>
          </p:cNvPicPr>
          <p:nvPr/>
        </p:nvPicPr>
        <p:blipFill>
          <a:blip r:embed="rId4" cstate="print"/>
          <a:srcRect t="26502" b="27722"/>
          <a:stretch>
            <a:fillRect/>
          </a:stretch>
        </p:blipFill>
        <p:spPr bwMode="auto">
          <a:xfrm>
            <a:off x="2771800" y="4509120"/>
            <a:ext cx="3168352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ESD Kleding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55650" name="Picture 2" descr="https://www.ez-catalog.nl/Asset/492c3d4d864f428db9510d60c8654a45/GalleryPreviewLargeImage/100653-540-540-front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7616" y="1412776"/>
            <a:ext cx="3456384" cy="3456384"/>
          </a:xfrm>
          <a:prstGeom prst="rect">
            <a:avLst/>
          </a:prstGeom>
          <a:noFill/>
        </p:spPr>
      </p:pic>
      <p:sp>
        <p:nvSpPr>
          <p:cNvPr id="155652" name="AutoShape 4" descr="data:image/jpeg;base64,/9j/4AAQSkZJRgABAQAAAQABAAD/2wCEAAkGBxQTEhQUExQWFhUXGBYaGBgWFRUYFhcYGBcYFxQYFRUYHCggHBolHBUVIjEhJSkrLi4uFx8zODMsOCgtMCsBCgoKDg0OGhAQGywcHBwsLCwsLCwsLCwsLCwsLCssLCwsLCwsLCssLCw3LDcsLC0sLDQsNDcrLCwsNzcrODErLP/AABEIAK4BIQMBIgACEQEDEQH/xAAcAAEAAQUBAQAAAAAAAAAAAAAABAIDBQYHAQj/xABHEAABAwEEBQkEBgcHBQAAAAABAAIRAwQSITEFQVFhcQYHEyKBkaGx8DJCUsEUcrLR4fEjM0NikqLCFVNUY4KTsyREc4PT/8QAGQEBAQEBAQEAAAAAAAAAAAAAAAECAwQF/8QAJREBAQEAAgEDAwUBAAAAAAAAAAERAhIDITFBE1FhBTJxgZEE/9oADAMBAAIRAxEAPwDuKIiAiIgIiICIiAiIgIiICIiAiIgIiICIiAiIgIiICIiAiIgIiICIiAiIgIiICIiAiIgIixto07Z2Oc11VstwcBJuk6jAMHciW4ySLDDlPZf70dzvuUilpug7AVG9sjzCYbGRRUU6zXCWuB4EHyVaKIiICIiAiLXeWPKmnYaQJ61V8imyczrc7Y0eOSJbjYkXHdFc5lpa8muGVGHMAXC36jhq4g8Vrtq5TW1lZ1d1arRdU6waSS26T1QGPEXYyEd611rH1I+hEXFOTvOZWbbJttQ/R3NIAaxpaHYQRdx2zic9a7HYbbTrMbUpPa9jsnNMgqWY1x5SpCIijQiIgIiICIiAiIgIiICIiAiIgIiICIiAiIgt1nw0nYCe7FfOdmtDrj3ON5j3HpRiS1xMioMpxzGtd/5Q2ttKzVqjjAbTd4iB4kL530fbOhqm8JY7Bw1ELXFx8vww2knVKL4cZBEtcCYc05EHXkqrLpuo3J7h2lbPpfQgdRvUz0tAyS0e1ScddM4xwyOsFaPadHlmN6WH3oxB+FzZwPgcYlaYmN10FyrqMPtvGq810OGWAJzGGRkLe9H8vqoj9LRqDZVHRv3C8zD+X5xxOhZ3n2CHbgYPcfXgq3vqM9pjm8QYzjPJPSm2ez6KsfLppA6ShVbPvU7tVneId/KsrZ+Vtjf+3a3/AMk0/wDkAXzLZtLPbk47cz9+896y1n5W1hm699YB2vfwU6tTycn0zQtTH4sc1w/dcD5FXZXzXT5UtzdQok/VjyKl2flOHENZR7GvqDhk5Tq19X8O9ab0vTstI1apgDADW52prRrJXz7ym0tVtNd9aoSC7ANBwa0ZNGqB+OsrMVXPa/pK1M3QMG3nEtnAuh0k4HjuWE0uWuMs9k5H81ZMZ5crWPoWw0/0gMXSIOB62YzmdWe5bByZ09ZSyq23WXpukJJqzfcZM4hxF2IHWaZy2LVatATJk7tQV0VQMMAtJLle6ZsDQ8/RQ40hlffJIOXWMSM9QMZiZUrRHKetZGvbZqxDnRfDILcNkjPhCgWa2m8HMiGuvdZoIcRleaRBG5ZfSNpoWhgLqZbay+DVkBlxxPuCAI4duMKLfX8O48g+U7LbZqbr7XVg0dK0YEOyvXdhzkYLZl8qaNtFayVr9OqG3DhVaS1ruDXCctURxXVeSHOv01pbRtApMYW/rMW9eMCZJEHwwWbxdOPP4rqyKljwQCDIORGR4FVLLYiIgIiICIiAiIgIiICIiAiIgIiICIiDVOc+vd0dXGt9xo7XgnwBXAA6cD4rsnPTa4s9Gn8dQu7GNjzeuN1max2+u71K3xcPJfVkNE6XfQdhiJxB2a/ms2+yWe2AlhFKoRiPddtBC1RpBz7D93gqg1wxaZ4Z93rsVZVW3k7UpnqzG1vWad41hU2e216eET2jszxWRsXKCswRMt2HLh4qW/lCx3t0mnsQY0W5r/1lBp39Hj2QOPevTYbK/wDZvYf3XHyPD1Knf2rZgP1Piqm8qWMHUoM4nEqoh0OSXSuHRdJc1ueA1ox+LgtkpWixaNb1IrV9vutO771qekOUtoqiLxDdgwCx9GyFxl5w8So02AaUrW+sQXXGgG84R1QZiBtOXeqLaKQqPpWcH9EGhxDeoSRIxzLtp3a1EfbAGtawBt3IjAicDnngTmrVK0Om6cnYHYQQQQBtjPt4oqy5szGr8dnBWqtAEQ6e+PJT7ODUaXOa1rrxDA0gmMADsEknDDAShoEm6RDvONmOeI4TvRMQi4bhwEAbMFbfVAiMSTAb2ZnYFfrWYjNUUqUEkCCc96qKGUh78OnUcuzYo9fR5wNOBicCTgJwxPo4KU9sawrd8ukNOEwT8UHIbkGwcmeXFpsDYFQPb/dmXM78Lp4Lq3Nzy+Fta5td1Jla91GtJAe2BHte9MiAdi4eGCIAwyUC0WBzTepEg54GD2EZLNjXHlj67RcM5u+depTe2zaQdNOA1tZwN9hyHSn3m6r2YzMiSO5NMrDtLr1ERFEREBERAREQEREBERAREQEREHIee6t+ms7djCf4nEf0rnBbK6Fz2M/6ikf8pv23rQaTsAtz2efl+6odlOYOo+cOHmrswrVnEVHjcz+ofJSXNkKi247fXr5K26mDl8iqi1W5QUGlv8PxS6Bn5D81U71+CpBP5evLxQVX8YA2bzGqczqCrAcdvZHzI9cVHbXz6pAB2YHbG0SvKdR3vOkzsiN0CZiUVNZQJ1OPaPLLx1Kp1ncW4tfBwiJ4ewe3LABQ6T7oMkukzDshiMAIiMo3wpVDSTwXk1CQcgA3q+6bs65Oe5BTQDr9wF7XkENkEOGZ9ggRGc68J1KbTdDWsvufA/WmJkHPGSZnVOAxOKtf21UN5gaBTLYkE3zrOREdhB3qLUquvh14wAR0YiXHWduzH8UVl6dQVGAkQdeefvQfnuVh9njVq8RuVNkYQ2DniTxJkqTUqx67URirZQkkESNnl5K0523IDwCn1XgysfaeqJ9YbO1Ex6HY9mPHNZCjTBAlYeyPWXpVYj1qw+9VKqtFia4Q9ocN+Y4OGIXSeSnOO2jRpUK9NxFNjWCo115xDQGgvaYxgYkHsXOTW7PX59ypfU7/AC9b8eCWaS2ez6D0ZyrslfCnXZJ91xuO7GvgnsWZlfLbbUYyE6wdR+Y3rI6P5SWil+rrPZGQDngfw3o8Fjq6Tyfd9KIuGWPnJtrRdNVrp951NpLe3DHjKzGjedGs0AVGsrbSAWHjhIPcE61fqR1tFpej+cazvMPbUp7zdc3wN7wWcs/KeyP9mvT7Td+1CmNzlKzCK3RrtcJa4OG0EEeCuKKIiICIiAiIgIioqkwYzgxxjBBy7nlpS+icPYIO3B0ie89xXLm4LO8oNKuqkkkl5MuJ17Z+WoLW31xOOC6T0ea3bqik6KzhtaPBzu/NTbyxdWpFRh+sD2wR5KWaiCqoqCF4Xq05/wCH5oFR8EYEk4YSbo18BvVh3tSCdkSIjbC9DzhMA7AZHerjWwi69p0h734KQKwHoKO5ysu7h69akEt1sHoKO+1A6h3K01gOV48Bx24bMZUhtnx9g56zGvc8+u9Fxa6dutgPr8SpNC3NGTQ3ePxVbbFP7PDX+kO4TlxUmlo4E4MnhIOH13wNmXzkqkW7f+GzUo9eq44tx3GcTx1qRadDOaRgcYzAdtn9WD569cKxSsrw5vVknEQcThqZiZw9YIYtP6RpxHjGuPeA4ZlWdKWiWMaPaeSSAfcb1WYbzfdwu7llrdaopXKguuOBccA1oHWJaRek6hGN4cFEsNikdM4QX+w3O60eyO4T3bVERbNSujH1tUltRXnUVQKBWmXnSLwOVYolevYG5n80Fipt17fkrbySJymcdeGtXXg7IG/P8FYIdegjADP5QiL1CvO/PwVz6TCtXIC8DUF76YVcOkXThIG8yfIeSi3VWykgyej+UNekQWPc0jWCQfDNdD5Nc575DbS2834gIcOOo+C0bQmimvc0OcBewaNpAJMdgWwaS5NMFBxp3w6mQCQx5JIg4DC+IdmJGewqWRZb8O02G2MqsbUpuDmuEgj1gdykLifI3lI6w2joqhmk49Zvwzk+NszxXa2mRKxZjvx5bHqIijQiIgIURB82aXpRVqN1Ne4Y7nEZrE1LMOHj4rYOU1KLVaBsrVf+Ryw7mDbC6PKx1WxA6u4x4FDZt5HZKyLm7QD3yrbgNhHbP3IuoDqDviHbI4qy+k+duEAAiO44rJ4fERxB+UqhzRu8vOENYwPIxLT3KptqCyHR7jxCtOozrnViAi+iG+v26hvKkUaGRd1j4DgF5UsmIIaP9Jj13LwNI19jvvQ/hPp1I3cFXeWPbUIzHapNN0oalNW7citH2MUzUtM1apvObSDKj7rGki85jRiTBOOoBaVQExK3D6UWWanUoXRaaIc0SG3nscXO6hcIvNvuEDU4rx/905Xx5Lm/Pt/v4dPFZqxyssVGrRZbbK11Nl+4WnJwm6HsAJjrYR4bcXZGEDETl1dokRnniAs9pbSwr0aVJpDg0MNV8ANLmwSBEC8XiSBljlgsLa7W1oOI7cM8DAzOa5/p18l8V7773N98+G/P17en9o9ssVKoOtSZAPutugnYAIEAfLUrdeBgSBq3The8NSj1ra5w6jTrxMNaNRk5xHDBRjTMw+qGuM3WiATmSBOOWa+g4r1SuwZkDtymB6j5qhta8IY1zuyBnvVgQxzQ2nevHrEum4MySSOK9tbw8Fpc5s6wYO2BugRkhi6WESajroAkhkkjExiRjMHVqU7R/Q3WvBIByJHWcDgAZkxOrKMVjeu8ggOI34DESJLsTER2KfQsbiBfdDTqbgCIAxdnnOUILtlsZ6zXONaoXEwwBtxmQBOTYnWZnKdddbQJYBfOIAyyEbCcSY1lZ/Rdrp0hAAAnVETr47zrhY3lTpgF0A/huRKwFpp3ZgTG+FBrva3DW4xlnqx2Kq0Wqe8HuMhRHVZjd4Ksxe6TFVNrwojn71bNRFxt+gdMBhE5D7vxW9DlJTuRMnUACSdwAzK4zTtBU6jpNwaQ3CczrI2E7N2SHrGZ5QW0Pqy3Az6BXcuQNv6WxUpMuaCw7eqYbPZHcvnBlYAyVNsmnLQ2o11Bz2OGALCQdZx28DgpZq8blfUqKHoe1dLQpVCQS9jHGMpLQTHbKmLm9AiIgLwr1EHBOXtidTt1cEReeXtO1rzenvJHYtdcZX0Jym5N0bbTu1BDh7D2xeadcbRtBXMNK821rpEmmG1m/ukNd2scfIlblcOXCytGhUuKytr0JaKft0KreNN8fxRCxjmqsLSqawKq6qZQW3xr7zHmvM8nT4qi3smm/gtZkjIxwwUtWTW0E7u7BeyD9x+X5qJyc0Pb7WQLNSqVRleIimONV0DsmV0ejzSWzorzqtAVfgBeW/7hGe6I3prXStBdQG9p1ax671aNFwxGI2t+714LN6X5P2mymK1J7B8UXqZ4PEtPDNY292cFWdWaVpUh2l6jRc6wB3CP4lSQDnB8CvOiG8bjlt80NXqFqc83XPu5YNMHHMknVHkpNIU2uqy111haGvIDnVDgXBrSDhqmNZyKgmlM5GYnKdmeaqFETLgY2NcR4mfkhqS60kVahLhdcGhjIkD4iRGOxWnWdzyHXOtEXjhAOYAxKkWfo2+yCOxp8ZC9faXao7sfNF1bZouPadsJDcATryx17dnZULOxmOyZOGParFepUOUKHUo1Ts70NZB9rA9fI9ijVdJGcD6jbsUH6FUJ1d69bouodbdWZOvsVNSPp7tqh2muSpdPRLz7zR36/wAl6NDfFUAy1AeZRNjFOqKm8swNG0B7VWeDh8htVTRZW6i47w46t5jNRdjBueNq9p0nu9lpPAHzWbOlKbfYpfZGqNQKs1tNPPsta3sJ80NRbPoeqcwG8e/IKe3RLGfragG6QPXrfGOqW+o72nnsw36lZFQbCeKHqy5FIGGNL9+IHiJ8FdoCHDIHYNSxdOueA2DBb1yJ5CWi1lr3NNKz5l7hDnj/ACmnP6xw45JqZb6OxciHg2CzRqZH8JLfks4rFhsbKNNtOmIYwANGwD571fXN6J7CIiKIiICIiBCj2iw0n+3TY76zGu8wpCIMHaOSFhfnZaP+lgZ9mFja3Nxo937Jzfq1ankXELbkTU6xoNr5qLG8EB9dkiMHsP2mFXtBc1WjrMQ7oenePernpO5kBn8q3hEJxkUspgAAAADIAQBwCqREVTUpggggEHMESDxC1HTnNxYq8lrDRftpQB20z1e4BbgiJZK4hpnmutdKTRLK7d3Uf/A4x3OWoWqyVaLrlVj6bvhe0t7g5fTysWux06rbtRjXt2PaHDuK12Yvjnw+YCBsHZgVSQP3hwIP3LvOkubiwVcqRpHbSeW9zDLfBa3beaD+6tJA2VKYP8zXDyV7MdK5O4/vHtB+RKtGo74/P7l0a0c0dsHs1aDuLqjT9grGVua3SAyZTd9Wq3+oBXU637NJdXd8Xn9yo+kP+P13LbqnNtpL/DTwrUPm9WDzcaT/AMIf92z/AP0TTL9mrOtL/j8/uVP0h3xnvK21nNnpM/8AbRxrUPk9SqfNRpE+5Sb9asP6QU1crRzUOtzj2n71TI3rolLmet5zfZm/+yofKmp9DmVrn27VSbtu03u83NU061y29u8VTJXarPzK0f2lqrO+o2mz7QcstZuaLRzfabWqfWrOH/GGpsXpXz8VacROePFfTtm5vtGsysdI/XBqfbJWasmiaFLClRpU/qU2N8gp2a6PmPRfJC3WiOislZwOtzOjbxD6kA9hW6aG5mLU+DaK1OiPhYDVfw91oPaV3UIpq9I03k5zaWGyEPuGtUHv1odB2tZAaDvid63GF6ijUmCIiKIiICIiAiIgIiICIiAiIgIiICIiAiIgIiICIiAiIgIiICIiAiIgIiICIiAiIgIiICIiAiIgIiICIiAiIgIiICIiAiIgIiICIiAiIgIiICIiAiIgIiICIiAiIgIiICIiAiI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55654" name="AutoShape 6" descr="data:image/jpeg;base64,/9j/4AAQSkZJRgABAQAAAQABAAD/2wCEAAkGBxQTEhQUExQWFhUXGBYaGBgWFRUYFhcYGBcYFxQYFRUYHCggHBolHBUVIjEhJSkrLi4uFx8zODMsOCgtMCsBCgoKDg0OGhAQGywcHBwsLCwsLCwsLCwsLCwsLCssLCwsLCwsLCssLCw3LDcsLC0sLDQsNDcrLCwsNzcrODErLP/AABEIAK4BIQMBIgACEQEDEQH/xAAcAAEAAQUBAQAAAAAAAAAAAAAABAIDBQYHAQj/xABHEAABAwEEBQkEBgcHBQAAAAABAAIRAwQSITEFQVFhcQYHEyKBkaGx8DJCUsEUcrLR4fEjM0NikqLCFVNUY4KTsyREc4PT/8QAGQEBAQEBAQEAAAAAAAAAAAAAAAECAwQF/8QAJREBAQEAAgEDAwUBAAAAAAAAAAERAhIDITFBE1FhBTJxgZEE/9oADAMBAAIRAxEAPwDuKIiAiIgIiICIiAiIgIiICIiAiIgIiICIiAiIgIiICIiAiIgIiICIiAiIgIiICIiAiIgIixto07Z2Oc11VstwcBJuk6jAMHciW4ySLDDlPZf70dzvuUilpug7AVG9sjzCYbGRRUU6zXCWuB4EHyVaKIiICIiAiLXeWPKmnYaQJ61V8imyczrc7Y0eOSJbjYkXHdFc5lpa8muGVGHMAXC36jhq4g8Vrtq5TW1lZ1d1arRdU6waSS26T1QGPEXYyEd611rH1I+hEXFOTvOZWbbJttQ/R3NIAaxpaHYQRdx2zic9a7HYbbTrMbUpPa9jsnNMgqWY1x5SpCIijQiIgIiICIiAiIgIiICIiAiIgIiICIiAiIgt1nw0nYCe7FfOdmtDrj3ON5j3HpRiS1xMioMpxzGtd/5Q2ttKzVqjjAbTd4iB4kL530fbOhqm8JY7Bw1ELXFx8vww2knVKL4cZBEtcCYc05EHXkqrLpuo3J7h2lbPpfQgdRvUz0tAyS0e1ScddM4xwyOsFaPadHlmN6WH3oxB+FzZwPgcYlaYmN10FyrqMPtvGq810OGWAJzGGRkLe9H8vqoj9LRqDZVHRv3C8zD+X5xxOhZ3n2CHbgYPcfXgq3vqM9pjm8QYzjPJPSm2ez6KsfLppA6ShVbPvU7tVneId/KsrZ+Vtjf+3a3/AMk0/wDkAXzLZtLPbk47cz9+896y1n5W1hm699YB2vfwU6tTycn0zQtTH4sc1w/dcD5FXZXzXT5UtzdQok/VjyKl2flOHENZR7GvqDhk5Tq19X8O9ab0vTstI1apgDADW52prRrJXz7ym0tVtNd9aoSC7ANBwa0ZNGqB+OsrMVXPa/pK1M3QMG3nEtnAuh0k4HjuWE0uWuMs9k5H81ZMZ5crWPoWw0/0gMXSIOB62YzmdWe5bByZ09ZSyq23WXpukJJqzfcZM4hxF2IHWaZy2LVatATJk7tQV0VQMMAtJLle6ZsDQ8/RQ40hlffJIOXWMSM9QMZiZUrRHKetZGvbZqxDnRfDILcNkjPhCgWa2m8HMiGuvdZoIcRleaRBG5ZfSNpoWhgLqZbay+DVkBlxxPuCAI4duMKLfX8O48g+U7LbZqbr7XVg0dK0YEOyvXdhzkYLZl8qaNtFayVr9OqG3DhVaS1ruDXCctURxXVeSHOv01pbRtApMYW/rMW9eMCZJEHwwWbxdOPP4rqyKljwQCDIORGR4FVLLYiIgIiICIiAiIgIiICIiAiIgIiICIiDVOc+vd0dXGt9xo7XgnwBXAA6cD4rsnPTa4s9Gn8dQu7GNjzeuN1max2+u71K3xcPJfVkNE6XfQdhiJxB2a/ms2+yWe2AlhFKoRiPddtBC1RpBz7D93gqg1wxaZ4Z93rsVZVW3k7UpnqzG1vWad41hU2e216eET2jszxWRsXKCswRMt2HLh4qW/lCx3t0mnsQY0W5r/1lBp39Hj2QOPevTYbK/wDZvYf3XHyPD1Knf2rZgP1Piqm8qWMHUoM4nEqoh0OSXSuHRdJc1ueA1ox+LgtkpWixaNb1IrV9vutO771qekOUtoqiLxDdgwCx9GyFxl5w8So02AaUrW+sQXXGgG84R1QZiBtOXeqLaKQqPpWcH9EGhxDeoSRIxzLtp3a1EfbAGtawBt3IjAicDnngTmrVK0Om6cnYHYQQQQBtjPt4oqy5szGr8dnBWqtAEQ6e+PJT7ODUaXOa1rrxDA0gmMADsEknDDAShoEm6RDvONmOeI4TvRMQi4bhwEAbMFbfVAiMSTAb2ZnYFfrWYjNUUqUEkCCc96qKGUh78OnUcuzYo9fR5wNOBicCTgJwxPo4KU9sawrd8ukNOEwT8UHIbkGwcmeXFpsDYFQPb/dmXM78Lp4Lq3Nzy+Fta5td1Jla91GtJAe2BHte9MiAdi4eGCIAwyUC0WBzTepEg54GD2EZLNjXHlj67RcM5u+depTe2zaQdNOA1tZwN9hyHSn3m6r2YzMiSO5NMrDtLr1ERFEREBERAREQEREBERAREQEREHIee6t+ms7djCf4nEf0rnBbK6Fz2M/6ikf8pv23rQaTsAtz2efl+6odlOYOo+cOHmrswrVnEVHjcz+ofJSXNkKi247fXr5K26mDl8iqi1W5QUGlv8PxS6Bn5D81U71+CpBP5evLxQVX8YA2bzGqczqCrAcdvZHzI9cVHbXz6pAB2YHbG0SvKdR3vOkzsiN0CZiUVNZQJ1OPaPLLx1Kp1ncW4tfBwiJ4ewe3LABQ6T7oMkukzDshiMAIiMo3wpVDSTwXk1CQcgA3q+6bs65Oe5BTQDr9wF7XkENkEOGZ9ggRGc68J1KbTdDWsvufA/WmJkHPGSZnVOAxOKtf21UN5gaBTLYkE3zrOREdhB3qLUquvh14wAR0YiXHWduzH8UVl6dQVGAkQdeefvQfnuVh9njVq8RuVNkYQ2DniTxJkqTUqx67URirZQkkESNnl5K0523IDwCn1XgysfaeqJ9YbO1Ex6HY9mPHNZCjTBAlYeyPWXpVYj1qw+9VKqtFia4Q9ocN+Y4OGIXSeSnOO2jRpUK9NxFNjWCo115xDQGgvaYxgYkHsXOTW7PX59ypfU7/AC9b8eCWaS2ez6D0ZyrslfCnXZJ91xuO7GvgnsWZlfLbbUYyE6wdR+Y3rI6P5SWil+rrPZGQDngfw3o8Fjq6Tyfd9KIuGWPnJtrRdNVrp951NpLe3DHjKzGjedGs0AVGsrbSAWHjhIPcE61fqR1tFpej+cazvMPbUp7zdc3wN7wWcs/KeyP9mvT7Td+1CmNzlKzCK3RrtcJa4OG0EEeCuKKIiICIiAiIgIioqkwYzgxxjBBy7nlpS+icPYIO3B0ie89xXLm4LO8oNKuqkkkl5MuJ17Z+WoLW31xOOC6T0ea3bqik6KzhtaPBzu/NTbyxdWpFRh+sD2wR5KWaiCqoqCF4Xq05/wCH5oFR8EYEk4YSbo18BvVh3tSCdkSIjbC9DzhMA7AZHerjWwi69p0h734KQKwHoKO5ysu7h69akEt1sHoKO+1A6h3K01gOV48Bx24bMZUhtnx9g56zGvc8+u9Fxa6dutgPr8SpNC3NGTQ3ePxVbbFP7PDX+kO4TlxUmlo4E4MnhIOH13wNmXzkqkW7f+GzUo9eq44tx3GcTx1qRadDOaRgcYzAdtn9WD569cKxSsrw5vVknEQcThqZiZw9YIYtP6RpxHjGuPeA4ZlWdKWiWMaPaeSSAfcb1WYbzfdwu7llrdaopXKguuOBccA1oHWJaRek6hGN4cFEsNikdM4QX+w3O60eyO4T3bVERbNSujH1tUltRXnUVQKBWmXnSLwOVYolevYG5n80Fipt17fkrbySJymcdeGtXXg7IG/P8FYIdegjADP5QiL1CvO/PwVz6TCtXIC8DUF76YVcOkXThIG8yfIeSi3VWykgyej+UNekQWPc0jWCQfDNdD5Nc575DbS2834gIcOOo+C0bQmimvc0OcBewaNpAJMdgWwaS5NMFBxp3w6mQCQx5JIg4DC+IdmJGewqWRZb8O02G2MqsbUpuDmuEgj1gdykLifI3lI6w2joqhmk49Zvwzk+NszxXa2mRKxZjvx5bHqIijQiIgIURB82aXpRVqN1Ne4Y7nEZrE1LMOHj4rYOU1KLVaBsrVf+Ryw7mDbC6PKx1WxA6u4x4FDZt5HZKyLm7QD3yrbgNhHbP3IuoDqDviHbI4qy+k+duEAAiO44rJ4fERxB+UqhzRu8vOENYwPIxLT3KptqCyHR7jxCtOozrnViAi+iG+v26hvKkUaGRd1j4DgF5UsmIIaP9Jj13LwNI19jvvQ/hPp1I3cFXeWPbUIzHapNN0oalNW7citH2MUzUtM1apvObSDKj7rGki85jRiTBOOoBaVQExK3D6UWWanUoXRaaIc0SG3nscXO6hcIvNvuEDU4rx/905Xx5Lm/Pt/v4dPFZqxyssVGrRZbbK11Nl+4WnJwm6HsAJjrYR4bcXZGEDETl1dokRnniAs9pbSwr0aVJpDg0MNV8ANLmwSBEC8XiSBljlgsLa7W1oOI7cM8DAzOa5/p18l8V7773N98+G/P17en9o9ssVKoOtSZAPutugnYAIEAfLUrdeBgSBq3The8NSj1ra5w6jTrxMNaNRk5xHDBRjTMw+qGuM3WiATmSBOOWa+g4r1SuwZkDtymB6j5qhta8IY1zuyBnvVgQxzQ2nevHrEum4MySSOK9tbw8Fpc5s6wYO2BugRkhi6WESajroAkhkkjExiRjMHVqU7R/Q3WvBIByJHWcDgAZkxOrKMVjeu8ggOI34DESJLsTER2KfQsbiBfdDTqbgCIAxdnnOUILtlsZ6zXONaoXEwwBtxmQBOTYnWZnKdddbQJYBfOIAyyEbCcSY1lZ/Rdrp0hAAAnVETr47zrhY3lTpgF0A/huRKwFpp3ZgTG+FBrva3DW4xlnqx2Kq0Wqe8HuMhRHVZjd4Ksxe6TFVNrwojn71bNRFxt+gdMBhE5D7vxW9DlJTuRMnUACSdwAzK4zTtBU6jpNwaQ3CczrI2E7N2SHrGZ5QW0Pqy3Az6BXcuQNv6WxUpMuaCw7eqYbPZHcvnBlYAyVNsmnLQ2o11Bz2OGALCQdZx28DgpZq8blfUqKHoe1dLQpVCQS9jHGMpLQTHbKmLm9AiIgLwr1EHBOXtidTt1cEReeXtO1rzenvJHYtdcZX0Jym5N0bbTu1BDh7D2xeadcbRtBXMNK821rpEmmG1m/ukNd2scfIlblcOXCytGhUuKytr0JaKft0KreNN8fxRCxjmqsLSqawKq6qZQW3xr7zHmvM8nT4qi3smm/gtZkjIxwwUtWTW0E7u7BeyD9x+X5qJyc0Pb7WQLNSqVRleIimONV0DsmV0ejzSWzorzqtAVfgBeW/7hGe6I3prXStBdQG9p1ax671aNFwxGI2t+714LN6X5P2mymK1J7B8UXqZ4PEtPDNY292cFWdWaVpUh2l6jRc6wB3CP4lSQDnB8CvOiG8bjlt80NXqFqc83XPu5YNMHHMknVHkpNIU2uqy111haGvIDnVDgXBrSDhqmNZyKgmlM5GYnKdmeaqFETLgY2NcR4mfkhqS60kVahLhdcGhjIkD4iRGOxWnWdzyHXOtEXjhAOYAxKkWfo2+yCOxp8ZC9faXao7sfNF1bZouPadsJDcATryx17dnZULOxmOyZOGParFepUOUKHUo1Ts70NZB9rA9fI9ijVdJGcD6jbsUH6FUJ1d69bouodbdWZOvsVNSPp7tqh2muSpdPRLz7zR36/wAl6NDfFUAy1AeZRNjFOqKm8swNG0B7VWeDh8htVTRZW6i47w46t5jNRdjBueNq9p0nu9lpPAHzWbOlKbfYpfZGqNQKs1tNPPsta3sJ80NRbPoeqcwG8e/IKe3RLGfragG6QPXrfGOqW+o72nnsw36lZFQbCeKHqy5FIGGNL9+IHiJ8FdoCHDIHYNSxdOueA2DBb1yJ5CWi1lr3NNKz5l7hDnj/ACmnP6xw45JqZb6OxciHg2CzRqZH8JLfks4rFhsbKNNtOmIYwANGwD571fXN6J7CIiKIiICIiBCj2iw0n+3TY76zGu8wpCIMHaOSFhfnZaP+lgZ9mFja3Nxo937Jzfq1ankXELbkTU6xoNr5qLG8EB9dkiMHsP2mFXtBc1WjrMQ7oenePernpO5kBn8q3hEJxkUspgAAAADIAQBwCqREVTUpggggEHMESDxC1HTnNxYq8lrDRftpQB20z1e4BbgiJZK4hpnmutdKTRLK7d3Uf/A4x3OWoWqyVaLrlVj6bvhe0t7g5fTysWux06rbtRjXt2PaHDuK12Yvjnw+YCBsHZgVSQP3hwIP3LvOkubiwVcqRpHbSeW9zDLfBa3beaD+6tJA2VKYP8zXDyV7MdK5O4/vHtB+RKtGo74/P7l0a0c0dsHs1aDuLqjT9grGVua3SAyZTd9Wq3+oBXU637NJdXd8Xn9yo+kP+P13LbqnNtpL/DTwrUPm9WDzcaT/AMIf92z/AP0TTL9mrOtL/j8/uVP0h3xnvK21nNnpM/8AbRxrUPk9SqfNRpE+5Sb9asP6QU1crRzUOtzj2n71TI3rolLmet5zfZm/+yofKmp9DmVrn27VSbtu03u83NU061y29u8VTJXarPzK0f2lqrO+o2mz7QcstZuaLRzfabWqfWrOH/GGpsXpXz8VacROePFfTtm5vtGsysdI/XBqfbJWasmiaFLClRpU/qU2N8gp2a6PmPRfJC3WiOislZwOtzOjbxD6kA9hW6aG5mLU+DaK1OiPhYDVfw91oPaV3UIpq9I03k5zaWGyEPuGtUHv1odB2tZAaDvid63GF6ijUmCIiKIiICIiAiIgIiICIiAiIgIiICIiAiIgIiICIiAiIgIiICIiAiIgIiICIiAiIgIiICIiAiIgIiICIiAiIgIiICIiAiIgIiICIiAiIgIiICIiAiIgIiICIiAiIgIiICIiAiI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55656" name="AutoShape 8" descr="data:image/jpeg;base64,/9j/4AAQSkZJRgABAQAAAQABAAD/2wCEAAkGBxQTEhQUExQWFhUXGBYaGBgWFRUYFhcYGBcYFxQYFRUYHCggHBolHBUVIjEhJSkrLi4uFx8zODMsOCgtMCsBCgoKDg0OGhAQGywcHBwsLCwsLCwsLCwsLCwsLCssLCwsLCwsLCssLCw3LDcsLC0sLDQsNDcrLCwsNzcrODErLP/AABEIAK4BIQMBIgACEQEDEQH/xAAcAAEAAQUBAQAAAAAAAAAAAAAABAIDBQYHAQj/xABHEAABAwEEBQkEBgcHBQAAAAABAAIRAwQSITEFQVFhcQYHEyKBkaGx8DJCUsEUcrLR4fEjM0NikqLCFVNUY4KTsyREc4PT/8QAGQEBAQEBAQEAAAAAAAAAAAAAAAECAwQF/8QAJREBAQEAAgEDAwUBAAAAAAAAAAERAhIDITFBE1FhBTJxgZEE/9oADAMBAAIRAxEAPwDuKIiAiIgIiICIiAiIgIiICIiAiIgIiICIiAiIgIiICIiAiIgIiICIiAiIgIiICIiAiIgIixto07Z2Oc11VstwcBJuk6jAMHciW4ySLDDlPZf70dzvuUilpug7AVG9sjzCYbGRRUU6zXCWuB4EHyVaKIiICIiAiLXeWPKmnYaQJ61V8imyczrc7Y0eOSJbjYkXHdFc5lpa8muGVGHMAXC36jhq4g8Vrtq5TW1lZ1d1arRdU6waSS26T1QGPEXYyEd611rH1I+hEXFOTvOZWbbJttQ/R3NIAaxpaHYQRdx2zic9a7HYbbTrMbUpPa9jsnNMgqWY1x5SpCIijQiIgIiICIiAiIgIiICIiAiIgIiICIiAiIgt1nw0nYCe7FfOdmtDrj3ON5j3HpRiS1xMioMpxzGtd/5Q2ttKzVqjjAbTd4iB4kL530fbOhqm8JY7Bw1ELXFx8vww2knVKL4cZBEtcCYc05EHXkqrLpuo3J7h2lbPpfQgdRvUz0tAyS0e1ScddM4xwyOsFaPadHlmN6WH3oxB+FzZwPgcYlaYmN10FyrqMPtvGq810OGWAJzGGRkLe9H8vqoj9LRqDZVHRv3C8zD+X5xxOhZ3n2CHbgYPcfXgq3vqM9pjm8QYzjPJPSm2ez6KsfLppA6ShVbPvU7tVneId/KsrZ+Vtjf+3a3/AMk0/wDkAXzLZtLPbk47cz9+896y1n5W1hm699YB2vfwU6tTycn0zQtTH4sc1w/dcD5FXZXzXT5UtzdQok/VjyKl2flOHENZR7GvqDhk5Tq19X8O9ab0vTstI1apgDADW52prRrJXz7ym0tVtNd9aoSC7ANBwa0ZNGqB+OsrMVXPa/pK1M3QMG3nEtnAuh0k4HjuWE0uWuMs9k5H81ZMZ5crWPoWw0/0gMXSIOB62YzmdWe5bByZ09ZSyq23WXpukJJqzfcZM4hxF2IHWaZy2LVatATJk7tQV0VQMMAtJLle6ZsDQ8/RQ40hlffJIOXWMSM9QMZiZUrRHKetZGvbZqxDnRfDILcNkjPhCgWa2m8HMiGuvdZoIcRleaRBG5ZfSNpoWhgLqZbay+DVkBlxxPuCAI4duMKLfX8O48g+U7LbZqbr7XVg0dK0YEOyvXdhzkYLZl8qaNtFayVr9OqG3DhVaS1ruDXCctURxXVeSHOv01pbRtApMYW/rMW9eMCZJEHwwWbxdOPP4rqyKljwQCDIORGR4FVLLYiIgIiICIiAiIgIiICIiAiIgIiICIiDVOc+vd0dXGt9xo7XgnwBXAA6cD4rsnPTa4s9Gn8dQu7GNjzeuN1max2+u71K3xcPJfVkNE6XfQdhiJxB2a/ms2+yWe2AlhFKoRiPddtBC1RpBz7D93gqg1wxaZ4Z93rsVZVW3k7UpnqzG1vWad41hU2e216eET2jszxWRsXKCswRMt2HLh4qW/lCx3t0mnsQY0W5r/1lBp39Hj2QOPevTYbK/wDZvYf3XHyPD1Knf2rZgP1Piqm8qWMHUoM4nEqoh0OSXSuHRdJc1ueA1ox+LgtkpWixaNb1IrV9vutO771qekOUtoqiLxDdgwCx9GyFxl5w8So02AaUrW+sQXXGgG84R1QZiBtOXeqLaKQqPpWcH9EGhxDeoSRIxzLtp3a1EfbAGtawBt3IjAicDnngTmrVK0Om6cnYHYQQQQBtjPt4oqy5szGr8dnBWqtAEQ6e+PJT7ODUaXOa1rrxDA0gmMADsEknDDAShoEm6RDvONmOeI4TvRMQi4bhwEAbMFbfVAiMSTAb2ZnYFfrWYjNUUqUEkCCc96qKGUh78OnUcuzYo9fR5wNOBicCTgJwxPo4KU9sawrd8ukNOEwT8UHIbkGwcmeXFpsDYFQPb/dmXM78Lp4Lq3Nzy+Fta5td1Jla91GtJAe2BHte9MiAdi4eGCIAwyUC0WBzTepEg54GD2EZLNjXHlj67RcM5u+depTe2zaQdNOA1tZwN9hyHSn3m6r2YzMiSO5NMrDtLr1ERFEREBERAREQEREBERAREQEREHIee6t+ms7djCf4nEf0rnBbK6Fz2M/6ikf8pv23rQaTsAtz2efl+6odlOYOo+cOHmrswrVnEVHjcz+ofJSXNkKi247fXr5K26mDl8iqi1W5QUGlv8PxS6Bn5D81U71+CpBP5evLxQVX8YA2bzGqczqCrAcdvZHzI9cVHbXz6pAB2YHbG0SvKdR3vOkzsiN0CZiUVNZQJ1OPaPLLx1Kp1ncW4tfBwiJ4ewe3LABQ6T7oMkukzDshiMAIiMo3wpVDSTwXk1CQcgA3q+6bs65Oe5BTQDr9wF7XkENkEOGZ9ggRGc68J1KbTdDWsvufA/WmJkHPGSZnVOAxOKtf21UN5gaBTLYkE3zrOREdhB3qLUquvh14wAR0YiXHWduzH8UVl6dQVGAkQdeefvQfnuVh9njVq8RuVNkYQ2DniTxJkqTUqx67URirZQkkESNnl5K0523IDwCn1XgysfaeqJ9YbO1Ex6HY9mPHNZCjTBAlYeyPWXpVYj1qw+9VKqtFia4Q9ocN+Y4OGIXSeSnOO2jRpUK9NxFNjWCo115xDQGgvaYxgYkHsXOTW7PX59ypfU7/AC9b8eCWaS2ez6D0ZyrslfCnXZJ91xuO7GvgnsWZlfLbbUYyE6wdR+Y3rI6P5SWil+rrPZGQDngfw3o8Fjq6Tyfd9KIuGWPnJtrRdNVrp951NpLe3DHjKzGjedGs0AVGsrbSAWHjhIPcE61fqR1tFpej+cazvMPbUp7zdc3wN7wWcs/KeyP9mvT7Td+1CmNzlKzCK3RrtcJa4OG0EEeCuKKIiICIiAiIgIioqkwYzgxxjBBy7nlpS+icPYIO3B0ie89xXLm4LO8oNKuqkkkl5MuJ17Z+WoLW31xOOC6T0ea3bqik6KzhtaPBzu/NTbyxdWpFRh+sD2wR5KWaiCqoqCF4Xq05/wCH5oFR8EYEk4YSbo18BvVh3tSCdkSIjbC9DzhMA7AZHerjWwi69p0h734KQKwHoKO5ysu7h69akEt1sHoKO+1A6h3K01gOV48Bx24bMZUhtnx9g56zGvc8+u9Fxa6dutgPr8SpNC3NGTQ3ePxVbbFP7PDX+kO4TlxUmlo4E4MnhIOH13wNmXzkqkW7f+GzUo9eq44tx3GcTx1qRadDOaRgcYzAdtn9WD569cKxSsrw5vVknEQcThqZiZw9YIYtP6RpxHjGuPeA4ZlWdKWiWMaPaeSSAfcb1WYbzfdwu7llrdaopXKguuOBccA1oHWJaRek6hGN4cFEsNikdM4QX+w3O60eyO4T3bVERbNSujH1tUltRXnUVQKBWmXnSLwOVYolevYG5n80Fipt17fkrbySJymcdeGtXXg7IG/P8FYIdegjADP5QiL1CvO/PwVz6TCtXIC8DUF76YVcOkXThIG8yfIeSi3VWykgyej+UNekQWPc0jWCQfDNdD5Nc575DbS2834gIcOOo+C0bQmimvc0OcBewaNpAJMdgWwaS5NMFBxp3w6mQCQx5JIg4DC+IdmJGewqWRZb8O02G2MqsbUpuDmuEgj1gdykLifI3lI6w2joqhmk49Zvwzk+NszxXa2mRKxZjvx5bHqIijQiIgIURB82aXpRVqN1Ne4Y7nEZrE1LMOHj4rYOU1KLVaBsrVf+Ryw7mDbC6PKx1WxA6u4x4FDZt5HZKyLm7QD3yrbgNhHbP3IuoDqDviHbI4qy+k+duEAAiO44rJ4fERxB+UqhzRu8vOENYwPIxLT3KptqCyHR7jxCtOozrnViAi+iG+v26hvKkUaGRd1j4DgF5UsmIIaP9Jj13LwNI19jvvQ/hPp1I3cFXeWPbUIzHapNN0oalNW7citH2MUzUtM1apvObSDKj7rGki85jRiTBOOoBaVQExK3D6UWWanUoXRaaIc0SG3nscXO6hcIvNvuEDU4rx/905Xx5Lm/Pt/v4dPFZqxyssVGrRZbbK11Nl+4WnJwm6HsAJjrYR4bcXZGEDETl1dokRnniAs9pbSwr0aVJpDg0MNV8ANLmwSBEC8XiSBljlgsLa7W1oOI7cM8DAzOa5/p18l8V7773N98+G/P17en9o9ssVKoOtSZAPutugnYAIEAfLUrdeBgSBq3The8NSj1ra5w6jTrxMNaNRk5xHDBRjTMw+qGuM3WiATmSBOOWa+g4r1SuwZkDtymB6j5qhta8IY1zuyBnvVgQxzQ2nevHrEum4MySSOK9tbw8Fpc5s6wYO2BugRkhi6WESajroAkhkkjExiRjMHVqU7R/Q3WvBIByJHWcDgAZkxOrKMVjeu8ggOI34DESJLsTER2KfQsbiBfdDTqbgCIAxdnnOUILtlsZ6zXONaoXEwwBtxmQBOTYnWZnKdddbQJYBfOIAyyEbCcSY1lZ/Rdrp0hAAAnVETr47zrhY3lTpgF0A/huRKwFpp3ZgTG+FBrva3DW4xlnqx2Kq0Wqe8HuMhRHVZjd4Ksxe6TFVNrwojn71bNRFxt+gdMBhE5D7vxW9DlJTuRMnUACSdwAzK4zTtBU6jpNwaQ3CczrI2E7N2SHrGZ5QW0Pqy3Az6BXcuQNv6WxUpMuaCw7eqYbPZHcvnBlYAyVNsmnLQ2o11Bz2OGALCQdZx28DgpZq8blfUqKHoe1dLQpVCQS9jHGMpLQTHbKmLm9AiIgLwr1EHBOXtidTt1cEReeXtO1rzenvJHYtdcZX0Jym5N0bbTu1BDh7D2xeadcbRtBXMNK821rpEmmG1m/ukNd2scfIlblcOXCytGhUuKytr0JaKft0KreNN8fxRCxjmqsLSqawKq6qZQW3xr7zHmvM8nT4qi3smm/gtZkjIxwwUtWTW0E7u7BeyD9x+X5qJyc0Pb7WQLNSqVRleIimONV0DsmV0ejzSWzorzqtAVfgBeW/7hGe6I3prXStBdQG9p1ax671aNFwxGI2t+714LN6X5P2mymK1J7B8UXqZ4PEtPDNY292cFWdWaVpUh2l6jRc6wB3CP4lSQDnB8CvOiG8bjlt80NXqFqc83XPu5YNMHHMknVHkpNIU2uqy111haGvIDnVDgXBrSDhqmNZyKgmlM5GYnKdmeaqFETLgY2NcR4mfkhqS60kVahLhdcGhjIkD4iRGOxWnWdzyHXOtEXjhAOYAxKkWfo2+yCOxp8ZC9faXao7sfNF1bZouPadsJDcATryx17dnZULOxmOyZOGParFepUOUKHUo1Ts70NZB9rA9fI9ijVdJGcD6jbsUH6FUJ1d69bouodbdWZOvsVNSPp7tqh2muSpdPRLz7zR36/wAl6NDfFUAy1AeZRNjFOqKm8swNG0B7VWeDh8htVTRZW6i47w46t5jNRdjBueNq9p0nu9lpPAHzWbOlKbfYpfZGqNQKs1tNPPsta3sJ80NRbPoeqcwG8e/IKe3RLGfragG6QPXrfGOqW+o72nnsw36lZFQbCeKHqy5FIGGNL9+IHiJ8FdoCHDIHYNSxdOueA2DBb1yJ5CWi1lr3NNKz5l7hDnj/ACmnP6xw45JqZb6OxciHg2CzRqZH8JLfks4rFhsbKNNtOmIYwANGwD571fXN6J7CIiKIiICIiBCj2iw0n+3TY76zGu8wpCIMHaOSFhfnZaP+lgZ9mFja3Nxo937Jzfq1ankXELbkTU6xoNr5qLG8EB9dkiMHsP2mFXtBc1WjrMQ7oenePernpO5kBn8q3hEJxkUspgAAAADIAQBwCqREVTUpggggEHMESDxC1HTnNxYq8lrDRftpQB20z1e4BbgiJZK4hpnmutdKTRLK7d3Uf/A4x3OWoWqyVaLrlVj6bvhe0t7g5fTysWux06rbtRjXt2PaHDuK12Yvjnw+YCBsHZgVSQP3hwIP3LvOkubiwVcqRpHbSeW9zDLfBa3beaD+6tJA2VKYP8zXDyV7MdK5O4/vHtB+RKtGo74/P7l0a0c0dsHs1aDuLqjT9grGVua3SAyZTd9Wq3+oBXU637NJdXd8Xn9yo+kP+P13LbqnNtpL/DTwrUPm9WDzcaT/AMIf92z/AP0TTL9mrOtL/j8/uVP0h3xnvK21nNnpM/8AbRxrUPk9SqfNRpE+5Sb9asP6QU1crRzUOtzj2n71TI3rolLmet5zfZm/+yofKmp9DmVrn27VSbtu03u83NU061y29u8VTJXarPzK0f2lqrO+o2mz7QcstZuaLRzfabWqfWrOH/GGpsXpXz8VacROePFfTtm5vtGsysdI/XBqfbJWasmiaFLClRpU/qU2N8gp2a6PmPRfJC3WiOislZwOtzOjbxD6kA9hW6aG5mLU+DaK1OiPhYDVfw91oPaV3UIpq9I03k5zaWGyEPuGtUHv1odB2tZAaDvid63GF6ijUmCIiKIiICIiAiIgIiICIiAiIgIiICIiAiIgIiICIiAiIgIiICIiAiIgIiICIiAiIgIiICIiAiIgIiICIiAiIgIiICIiAiIgIiICIiAiIgIiICIiAiIgIiICIiAiIgIiICIiAiI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55658" name="Picture 10" descr="http://www.esdproducts.eu/userfiles/images/shoes/bata/bs2000helsinkiES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996952"/>
            <a:ext cx="4431261" cy="2952328"/>
          </a:xfrm>
          <a:prstGeom prst="rect">
            <a:avLst/>
          </a:prstGeom>
          <a:noFill/>
        </p:spPr>
      </p:pic>
      <p:pic>
        <p:nvPicPr>
          <p:cNvPr id="155660" name="Picture 12" descr="http://www.esdcursus.nl/images/polsbandj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1" y="1268760"/>
            <a:ext cx="3102033" cy="2160240"/>
          </a:xfrm>
          <a:prstGeom prst="rect">
            <a:avLst/>
          </a:prstGeom>
          <a:noFill/>
        </p:spPr>
      </p:pic>
      <p:pic>
        <p:nvPicPr>
          <p:cNvPr id="12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8" name="Picture 4" descr="http://www.bokar.com/images/zerocharge/asff-9_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628800"/>
            <a:ext cx="2583506" cy="4236952"/>
          </a:xfrm>
          <a:prstGeom prst="rect">
            <a:avLst/>
          </a:prstGeom>
          <a:noFill/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Test de geleidbaarheid van personen</a:t>
            </a:r>
          </a:p>
          <a:p>
            <a:pPr lvl="1"/>
            <a:r>
              <a:rPr lang="nl-BE" dirty="0" smtClean="0"/>
              <a:t>Voeten plaatsen op een metalenvoetmat</a:t>
            </a:r>
          </a:p>
          <a:p>
            <a:pPr lvl="1"/>
            <a:r>
              <a:rPr lang="nl-BE" dirty="0" smtClean="0"/>
              <a:t>De metalen knop aanraken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ESD test station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139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69986" name="Picture 2" descr="http://www.somersetsolders.com/images/products/large/307.jpg"/>
          <p:cNvPicPr>
            <a:picLocks noChangeAspect="1" noChangeArrowheads="1"/>
          </p:cNvPicPr>
          <p:nvPr/>
        </p:nvPicPr>
        <p:blipFill>
          <a:blip r:embed="rId3" cstate="print"/>
          <a:srcRect l="17021" t="34043" r="21277" b="21276"/>
          <a:stretch>
            <a:fillRect/>
          </a:stretch>
        </p:blipFill>
        <p:spPr bwMode="auto">
          <a:xfrm>
            <a:off x="971600" y="2996952"/>
            <a:ext cx="3888432" cy="28157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1108" y="3212976"/>
            <a:ext cx="3952892" cy="222376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Covering Via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2127" y="1340768"/>
            <a:ext cx="8837013" cy="199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99089"/>
            <a:ext cx="3712473" cy="2088266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299090"/>
            <a:ext cx="3647105" cy="2088266"/>
          </a:xfrm>
          <a:prstGeom prst="rect">
            <a:avLst/>
          </a:prstGeom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1.5Mohm / 250V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Opbouw ESD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Gebruik van ESD mat</a:t>
            </a:r>
          </a:p>
          <a:p>
            <a:r>
              <a:rPr lang="nl-BE" dirty="0" smtClean="0"/>
              <a:t>Dragen van ESD jas</a:t>
            </a:r>
          </a:p>
          <a:p>
            <a:r>
              <a:rPr lang="nl-BE" sz="2800" dirty="0" smtClean="0"/>
              <a:t>Dragen van polsbandje verbonden met de aarde</a:t>
            </a:r>
          </a:p>
          <a:p>
            <a:r>
              <a:rPr lang="nl-BE" sz="2800" dirty="0" smtClean="0"/>
              <a:t>Componenten vervoeren in ESD zakjes</a:t>
            </a:r>
            <a:endParaRPr lang="nl-B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Oplossingen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141</a:t>
            </a:fld>
            <a:endParaRPr lang="nl-BE"/>
          </a:p>
        </p:txBody>
      </p:sp>
      <p:pic>
        <p:nvPicPr>
          <p:cNvPr id="120834" name="Picture 2" descr="http://www.printtec.nl/contents/media/k_stp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501008"/>
            <a:ext cx="2857500" cy="1952625"/>
          </a:xfrm>
          <a:prstGeom prst="rect">
            <a:avLst/>
          </a:prstGeom>
          <a:noFill/>
        </p:spPr>
      </p:pic>
      <p:pic>
        <p:nvPicPr>
          <p:cNvPr id="120836" name="Picture 4" descr="http://www.printtec.nl/contents/media/k_stp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645024"/>
            <a:ext cx="2857500" cy="1876425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High </a:t>
            </a:r>
            <a:r>
              <a:rPr lang="nl-BE" dirty="0" err="1" smtClean="0"/>
              <a:t>densiSty</a:t>
            </a:r>
            <a:r>
              <a:rPr lang="nl-BE" dirty="0" smtClean="0"/>
              <a:t> board</a:t>
            </a:r>
            <a:endParaRPr lang="nl-BE" dirty="0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High </a:t>
            </a:r>
            <a:r>
              <a:rPr lang="nl-BE" dirty="0" err="1" smtClean="0"/>
              <a:t>density</a:t>
            </a:r>
            <a:r>
              <a:rPr lang="nl-BE" dirty="0" smtClean="0"/>
              <a:t> borden hebben nog extra aandacht nodig</a:t>
            </a:r>
          </a:p>
          <a:p>
            <a:r>
              <a:rPr lang="nl-BE" dirty="0" smtClean="0"/>
              <a:t>Dit om het enerzijds goed koop te kunnen maken maar ook naar </a:t>
            </a:r>
            <a:r>
              <a:rPr lang="nl-BE" dirty="0" err="1" smtClean="0"/>
              <a:t>bestukking</a:t>
            </a:r>
            <a:r>
              <a:rPr lang="nl-BE" dirty="0" smtClean="0"/>
              <a:t> toe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High </a:t>
            </a:r>
            <a:r>
              <a:rPr lang="nl-BE" dirty="0" err="1" smtClean="0"/>
              <a:t>density</a:t>
            </a:r>
            <a:r>
              <a:rPr lang="nl-BE" dirty="0" smtClean="0"/>
              <a:t> board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143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Aanbrengen van Pasta</a:t>
            </a:r>
          </a:p>
          <a:p>
            <a:pPr lvl="1"/>
            <a:r>
              <a:rPr lang="nl-BE" dirty="0" smtClean="0"/>
              <a:t>Bij high </a:t>
            </a:r>
            <a:r>
              <a:rPr lang="nl-BE" dirty="0" err="1" smtClean="0"/>
              <a:t>density</a:t>
            </a:r>
            <a:r>
              <a:rPr lang="nl-BE" dirty="0" smtClean="0"/>
              <a:t> borden en High </a:t>
            </a:r>
            <a:r>
              <a:rPr lang="nl-BE" dirty="0" err="1" smtClean="0"/>
              <a:t>pitch</a:t>
            </a:r>
            <a:r>
              <a:rPr lang="nl-BE" dirty="0" smtClean="0"/>
              <a:t> borden is het aanbrengen van soldeerpasta zeer belangrijk</a:t>
            </a:r>
          </a:p>
          <a:p>
            <a:pPr lvl="1"/>
            <a:r>
              <a:rPr lang="nl-BE" dirty="0" smtClean="0"/>
              <a:t>Hiervoor worden speciaal stencils ontwikkeld</a:t>
            </a:r>
          </a:p>
          <a:p>
            <a:pPr lvl="1"/>
            <a:r>
              <a:rPr lang="nl-BE" dirty="0" smtClean="0"/>
              <a:t>Deze op bepaalde plaatsen </a:t>
            </a:r>
            <a:r>
              <a:rPr lang="nl-BE" dirty="0" err="1" smtClean="0"/>
              <a:t>afgeets</a:t>
            </a:r>
            <a:r>
              <a:rPr lang="nl-BE" dirty="0" smtClean="0"/>
              <a:t> worden </a:t>
            </a:r>
          </a:p>
          <a:p>
            <a:pPr lvl="2"/>
            <a:r>
              <a:rPr lang="nl-BE" dirty="0" smtClean="0"/>
              <a:t>Dit geeft voor kleinere componenten minder pasta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High </a:t>
            </a:r>
            <a:r>
              <a:rPr lang="nl-BE" dirty="0" err="1" smtClean="0"/>
              <a:t>density</a:t>
            </a:r>
            <a:r>
              <a:rPr lang="nl-BE" dirty="0" smtClean="0"/>
              <a:t> board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High </a:t>
            </a:r>
            <a:r>
              <a:rPr lang="nl-BE" dirty="0" err="1" smtClean="0"/>
              <a:t>density</a:t>
            </a:r>
            <a:r>
              <a:rPr lang="nl-BE" dirty="0" smtClean="0"/>
              <a:t> borden stencil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145</a:t>
            </a:fld>
            <a:endParaRPr lang="nl-BE"/>
          </a:p>
        </p:txBody>
      </p:sp>
      <p:pic>
        <p:nvPicPr>
          <p:cNvPr id="123906" name="Picture 2" descr="https://lh3.googleusercontent.com/FO_aRWDfo2HCAri14ZoZJGIbNjfDfcw33nVrcdGJjzD6nGuWvac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196752"/>
            <a:ext cx="6048672" cy="453511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Relatief nieuwe technologie</a:t>
            </a:r>
          </a:p>
          <a:p>
            <a:r>
              <a:rPr lang="nl-BE" dirty="0" smtClean="0"/>
              <a:t>Ideaal voor zeer kleine </a:t>
            </a:r>
            <a:r>
              <a:rPr lang="nl-BE" dirty="0" err="1" smtClean="0"/>
              <a:t>PCB’s</a:t>
            </a:r>
            <a:endParaRPr lang="nl-BE" dirty="0" smtClean="0"/>
          </a:p>
          <a:p>
            <a:endParaRPr lang="nl-BE" dirty="0" smtClean="0"/>
          </a:p>
          <a:p>
            <a:r>
              <a:rPr lang="nl-BE" dirty="0" smtClean="0"/>
              <a:t>Niet makkelijk aan componenten te komen</a:t>
            </a:r>
          </a:p>
          <a:p>
            <a:r>
              <a:rPr lang="nl-BE" dirty="0" smtClean="0"/>
              <a:t>Niet alle fabrikanten kunnen dit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Embedded</a:t>
            </a:r>
            <a:r>
              <a:rPr lang="nl-BE" dirty="0" smtClean="0"/>
              <a:t> </a:t>
            </a:r>
            <a:r>
              <a:rPr lang="nl-BE" dirty="0" err="1" smtClean="0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Embedded</a:t>
            </a:r>
            <a:r>
              <a:rPr lang="nl-BE" dirty="0" smtClean="0"/>
              <a:t> </a:t>
            </a:r>
            <a:r>
              <a:rPr lang="nl-BE" dirty="0" err="1" smtClean="0"/>
              <a:t>Components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147</a:t>
            </a:fld>
            <a:endParaRPr lang="nl-BE"/>
          </a:p>
        </p:txBody>
      </p:sp>
      <p:pic>
        <p:nvPicPr>
          <p:cNvPr id="126978" name="Picture 2" descr="http://www.flowcad.ch/cms/upload/bilder/Allegro_PCB_High_Speed_Embedded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3609975" cy="1943101"/>
          </a:xfrm>
          <a:prstGeom prst="rect">
            <a:avLst/>
          </a:prstGeom>
          <a:noFill/>
        </p:spPr>
      </p:pic>
      <p:pic>
        <p:nvPicPr>
          <p:cNvPr id="126980" name="Picture 4" descr="http://www.fujikura.co.jp/eng/f-news/__icsFiles/afieldfile/2011/08/31/360_p1_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068960"/>
            <a:ext cx="5718358" cy="2584698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BGA op BGA</a:t>
            </a:r>
          </a:p>
          <a:p>
            <a:r>
              <a:rPr lang="nl-BE" dirty="0" smtClean="0"/>
              <a:t>Voordeel naar plaatsbesparing</a:t>
            </a:r>
          </a:p>
          <a:p>
            <a:r>
              <a:rPr lang="nl-BE" dirty="0" smtClean="0"/>
              <a:t>Minder groot inter-connectie probleem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Packages</a:t>
            </a:r>
            <a:r>
              <a:rPr lang="nl-BE" dirty="0" smtClean="0"/>
              <a:t> </a:t>
            </a:r>
            <a:r>
              <a:rPr lang="nl-BE" dirty="0" err="1" smtClean="0"/>
              <a:t>on</a:t>
            </a:r>
            <a:r>
              <a:rPr lang="nl-BE" dirty="0" smtClean="0"/>
              <a:t> </a:t>
            </a:r>
            <a:r>
              <a:rPr lang="nl-BE" dirty="0" err="1" smtClean="0"/>
              <a:t>Packages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148</a:t>
            </a:fld>
            <a:endParaRPr lang="nl-BE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861048"/>
            <a:ext cx="630555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Typische voorbeeld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Packages</a:t>
            </a:r>
            <a:r>
              <a:rPr lang="nl-BE" dirty="0" smtClean="0"/>
              <a:t> </a:t>
            </a:r>
            <a:r>
              <a:rPr lang="nl-BE" dirty="0" err="1" smtClean="0"/>
              <a:t>on</a:t>
            </a:r>
            <a:r>
              <a:rPr lang="nl-BE" dirty="0" smtClean="0"/>
              <a:t> </a:t>
            </a:r>
            <a:r>
              <a:rPr lang="nl-BE" dirty="0" err="1" smtClean="0"/>
              <a:t>Packages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149</a:t>
            </a:fld>
            <a:endParaRPr lang="nl-BE"/>
          </a:p>
        </p:txBody>
      </p:sp>
      <p:pic>
        <p:nvPicPr>
          <p:cNvPr id="130050" name="Picture 2" descr="http://cdn2.computeridee.nl/articles/raspberry_pi_model_Aplus_1.jpg"/>
          <p:cNvPicPr>
            <a:picLocks noChangeAspect="1" noChangeArrowheads="1"/>
          </p:cNvPicPr>
          <p:nvPr/>
        </p:nvPicPr>
        <p:blipFill>
          <a:blip r:embed="rId2" cstate="print"/>
          <a:srcRect l="31751" t="37403" r="41033" b="36528"/>
          <a:stretch>
            <a:fillRect/>
          </a:stretch>
        </p:blipFill>
        <p:spPr bwMode="auto">
          <a:xfrm>
            <a:off x="1979712" y="2204864"/>
            <a:ext cx="5184576" cy="3312368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geen via in SMT soldeervlak</a:t>
            </a:r>
          </a:p>
          <a:p>
            <a:r>
              <a:rPr lang="nl-BE" dirty="0" smtClean="0"/>
              <a:t>Geen via onder SMT componenten</a:t>
            </a:r>
          </a:p>
          <a:p>
            <a:r>
              <a:rPr lang="nl-BE" dirty="0" smtClean="0"/>
              <a:t>Bij voorkeur </a:t>
            </a:r>
            <a:r>
              <a:rPr lang="nl-BE" dirty="0" err="1" smtClean="0"/>
              <a:t>via’s</a:t>
            </a:r>
            <a:r>
              <a:rPr lang="nl-BE" dirty="0" smtClean="0"/>
              <a:t> deels laten overdekken met </a:t>
            </a:r>
            <a:r>
              <a:rPr lang="nl-BE" dirty="0" err="1" smtClean="0"/>
              <a:t>soldermask</a:t>
            </a:r>
            <a:endParaRPr lang="nl-BE" dirty="0" smtClean="0"/>
          </a:p>
          <a:p>
            <a:r>
              <a:rPr lang="nl-BE" dirty="0" smtClean="0"/>
              <a:t>Blijf minimum 0.65mm weg van open soldeervlakken</a:t>
            </a:r>
          </a:p>
          <a:p>
            <a:r>
              <a:rPr lang="nl-BE" dirty="0" smtClean="0"/>
              <a:t>Niet kleiner dan nodig €€€</a:t>
            </a:r>
          </a:p>
          <a:p>
            <a:r>
              <a:rPr lang="nl-BE" dirty="0" smtClean="0"/>
              <a:t>Niet te veel verschillende diameters €€€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Plaatsen van VIA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Die zonder verpakking op de PCB plaatsen voor plaatsbesparing</a:t>
            </a:r>
          </a:p>
          <a:p>
            <a:pPr lvl="1"/>
            <a:r>
              <a:rPr lang="nl-BE" dirty="0" smtClean="0"/>
              <a:t>Ideaal voor </a:t>
            </a:r>
            <a:r>
              <a:rPr lang="nl-BE" dirty="0" err="1" smtClean="0"/>
              <a:t>Embedded</a:t>
            </a:r>
            <a:r>
              <a:rPr lang="nl-BE" dirty="0" smtClean="0"/>
              <a:t> </a:t>
            </a:r>
            <a:r>
              <a:rPr lang="nl-BE" dirty="0" err="1" smtClean="0"/>
              <a:t>components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Wire</a:t>
            </a:r>
            <a:r>
              <a:rPr lang="nl-BE" dirty="0" smtClean="0"/>
              <a:t> bonding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150</a:t>
            </a:fld>
            <a:endParaRPr lang="nl-BE"/>
          </a:p>
        </p:txBody>
      </p:sp>
      <p:pic>
        <p:nvPicPr>
          <p:cNvPr id="131074" name="Picture 2" descr="https://lh3.googleusercontent.com/I_iVdIrF-63sYrUNkYlQ8OowqcY8CVh-icHNhAmlQQ77LecNKVc=w612-h815-no"/>
          <p:cNvPicPr>
            <a:picLocks noChangeAspect="1" noChangeArrowheads="1"/>
          </p:cNvPicPr>
          <p:nvPr/>
        </p:nvPicPr>
        <p:blipFill>
          <a:blip r:embed="rId2" cstate="print"/>
          <a:srcRect l="39982" t="24574" r="14238" b="26263"/>
          <a:stretch>
            <a:fillRect/>
          </a:stretch>
        </p:blipFill>
        <p:spPr bwMode="auto">
          <a:xfrm rot="16200000">
            <a:off x="1043607" y="2564905"/>
            <a:ext cx="2664296" cy="3816422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1026" name="Picture 2" descr="C:\Users\Jurre\Copy\Cursus PCB\Lens-1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140968"/>
            <a:ext cx="3600400" cy="26282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Bij dunne </a:t>
            </a:r>
            <a:r>
              <a:rPr lang="nl-BE" dirty="0" err="1" smtClean="0"/>
              <a:t>PCB’s</a:t>
            </a:r>
            <a:r>
              <a:rPr lang="nl-BE" dirty="0" smtClean="0"/>
              <a:t> &lt;1mm</a:t>
            </a:r>
          </a:p>
          <a:p>
            <a:pPr lvl="1"/>
            <a:r>
              <a:rPr lang="nl-BE" dirty="0" smtClean="0"/>
              <a:t>Zorg voor een goede koper verdeling</a:t>
            </a:r>
          </a:p>
          <a:p>
            <a:pPr lvl="2"/>
            <a:r>
              <a:rPr lang="nl-BE" dirty="0" smtClean="0"/>
              <a:t>Koper op alle lagen hetzelfde</a:t>
            </a:r>
          </a:p>
          <a:p>
            <a:pPr lvl="1"/>
            <a:r>
              <a:rPr lang="nl-BE" dirty="0" smtClean="0"/>
              <a:t>Zo gaat er minder kans op kromtrekking ontstaan</a:t>
            </a:r>
          </a:p>
          <a:p>
            <a:pPr lvl="2"/>
            <a:r>
              <a:rPr lang="nl-BE" dirty="0" smtClean="0"/>
              <a:t>Waardoor er minder kan op </a:t>
            </a:r>
            <a:r>
              <a:rPr lang="nl-BE" dirty="0" err="1" smtClean="0"/>
              <a:t>cracking</a:t>
            </a:r>
            <a:r>
              <a:rPr lang="nl-BE" dirty="0" smtClean="0"/>
              <a:t> in de PCB gaat ontstaan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Maken van de PCB	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151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het high </a:t>
            </a:r>
            <a:r>
              <a:rPr lang="nl-BE" dirty="0" err="1" smtClean="0"/>
              <a:t>density</a:t>
            </a:r>
            <a:r>
              <a:rPr lang="nl-BE" dirty="0" smtClean="0"/>
              <a:t> design bij elkaar</a:t>
            </a:r>
          </a:p>
          <a:p>
            <a:pPr lvl="1"/>
            <a:r>
              <a:rPr lang="nl-BE" dirty="0" smtClean="0"/>
              <a:t>Voorzie lokaal </a:t>
            </a:r>
            <a:r>
              <a:rPr lang="nl-BE" dirty="0" err="1" smtClean="0"/>
              <a:t>fidusials</a:t>
            </a:r>
            <a:r>
              <a:rPr lang="nl-BE" dirty="0" smtClean="0"/>
              <a:t> dit geeft een grotere nauwkeurigheid</a:t>
            </a:r>
          </a:p>
          <a:p>
            <a:r>
              <a:rPr lang="nl-BE" dirty="0" smtClean="0"/>
              <a:t>Zorg voor minimale mechanische stress</a:t>
            </a:r>
          </a:p>
          <a:p>
            <a:pPr lvl="1"/>
            <a:r>
              <a:rPr lang="nl-BE" dirty="0" smtClean="0"/>
              <a:t>Doorbuiging,…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bestukking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152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Vragen?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153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0" y="1152525"/>
          <a:ext cx="9144000" cy="2714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542801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Naam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 err="1" smtClean="0"/>
                        <a:t>Dielectric</a:t>
                      </a:r>
                      <a:r>
                        <a:rPr lang="nl-BE" dirty="0" smtClean="0"/>
                        <a:t> Constante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Materiaal</a:t>
                      </a:r>
                      <a:endParaRPr lang="nl-BE" dirty="0"/>
                    </a:p>
                  </a:txBody>
                  <a:tcPr/>
                </a:tc>
              </a:tr>
              <a:tr h="542801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FR2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4.5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Geperst Karton</a:t>
                      </a:r>
                      <a:endParaRPr lang="nl-BE" dirty="0"/>
                    </a:p>
                  </a:txBody>
                  <a:tcPr/>
                </a:tc>
              </a:tr>
              <a:tr h="542801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FR4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4.2-4.9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Fiberglas</a:t>
                      </a:r>
                      <a:r>
                        <a:rPr lang="nl-BE" baseline="0" dirty="0" smtClean="0"/>
                        <a:t> </a:t>
                      </a:r>
                      <a:r>
                        <a:rPr lang="nl-BE" baseline="0" dirty="0" err="1" smtClean="0"/>
                        <a:t>Epoxy</a:t>
                      </a:r>
                      <a:endParaRPr lang="nl-BE" dirty="0"/>
                    </a:p>
                  </a:txBody>
                  <a:tcPr/>
                </a:tc>
              </a:tr>
              <a:tr h="542801">
                <a:tc>
                  <a:txBody>
                    <a:bodyPr/>
                    <a:lstStyle/>
                    <a:p>
                      <a:pPr algn="ctr"/>
                      <a:r>
                        <a:rPr lang="nl-BE" dirty="0" err="1" smtClean="0"/>
                        <a:t>Flex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3.9-4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Kapton</a:t>
                      </a:r>
                      <a:endParaRPr lang="nl-BE" dirty="0"/>
                    </a:p>
                  </a:txBody>
                  <a:tcPr/>
                </a:tc>
              </a:tr>
              <a:tr h="542801">
                <a:tc>
                  <a:txBody>
                    <a:bodyPr/>
                    <a:lstStyle/>
                    <a:p>
                      <a:pPr algn="ctr"/>
                      <a:r>
                        <a:rPr lang="nl-BE" dirty="0" err="1" smtClean="0"/>
                        <a:t>MetalCore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Aluminium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Basis PCB materialen</a:t>
            </a:r>
            <a:endParaRPr lang="nl-BE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22530" name="Picture 2" descr="http://www.siongboon.com/projects/2005-09-07_home_pcb_fabrication/FR2%20pcb%20boar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933056"/>
            <a:ext cx="2304256" cy="1745431"/>
          </a:xfrm>
          <a:prstGeom prst="rect">
            <a:avLst/>
          </a:prstGeom>
          <a:noFill/>
        </p:spPr>
      </p:pic>
      <p:pic>
        <p:nvPicPr>
          <p:cNvPr id="22532" name="Picture 4" descr="http://www.smtpcb-assembly.com/photo/pl1752285-4_8_layer_prototyping_double_side_fr4_pcb_boards_with_smt_dip_servi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3933056"/>
            <a:ext cx="2160240" cy="1998222"/>
          </a:xfrm>
          <a:prstGeom prst="rect">
            <a:avLst/>
          </a:prstGeom>
          <a:noFill/>
        </p:spPr>
      </p:pic>
      <p:pic>
        <p:nvPicPr>
          <p:cNvPr id="22534" name="Picture 6" descr="http://www.electropages.com/wp-content/uploads/article_images/large/1246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3933056"/>
            <a:ext cx="2381250" cy="2057401"/>
          </a:xfrm>
          <a:prstGeom prst="rect">
            <a:avLst/>
          </a:prstGeom>
          <a:noFill/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118786" name="Picture 2" descr="https://lh3.googleusercontent.com/EbZp6OVfLiMPWVLFFp801a6zD2Bco7F_y-INfko1XfGO8VVA6Uc=w1087-h815-no"/>
          <p:cNvPicPr>
            <a:picLocks noChangeAspect="1" noChangeArrowheads="1"/>
          </p:cNvPicPr>
          <p:nvPr/>
        </p:nvPicPr>
        <p:blipFill>
          <a:blip r:embed="rId6" cstate="print"/>
          <a:srcRect l="17930" t="5519" r="3455" b="24580"/>
          <a:stretch>
            <a:fillRect/>
          </a:stretch>
        </p:blipFill>
        <p:spPr bwMode="auto">
          <a:xfrm rot="10800000">
            <a:off x="7020272" y="3933056"/>
            <a:ext cx="3024336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1 </a:t>
            </a:r>
            <a:r>
              <a:rPr lang="nl-BE" dirty="0" err="1" smtClean="0"/>
              <a:t>Layer</a:t>
            </a:r>
            <a:r>
              <a:rPr lang="nl-BE" dirty="0" smtClean="0"/>
              <a:t> PCB</a:t>
            </a:r>
          </a:p>
          <a:p>
            <a:r>
              <a:rPr lang="nl-BE" dirty="0" smtClean="0"/>
              <a:t>2 </a:t>
            </a:r>
            <a:r>
              <a:rPr lang="nl-BE" dirty="0" err="1" smtClean="0"/>
              <a:t>Layer</a:t>
            </a:r>
            <a:r>
              <a:rPr lang="nl-BE" dirty="0" smtClean="0"/>
              <a:t> PCB</a:t>
            </a:r>
          </a:p>
          <a:p>
            <a:r>
              <a:rPr lang="nl-BE" dirty="0" err="1" smtClean="0"/>
              <a:t>Multilayer</a:t>
            </a:r>
            <a:r>
              <a:rPr lang="nl-BE" dirty="0" smtClean="0"/>
              <a:t> PCB &gt; 2 </a:t>
            </a:r>
            <a:r>
              <a:rPr lang="nl-BE" dirty="0" err="1" smtClean="0"/>
              <a:t>layers</a:t>
            </a:r>
            <a:endParaRPr lang="nl-B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Fysiek maken PCB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17</a:t>
            </a:fld>
            <a:endParaRPr lang="nl-BE"/>
          </a:p>
        </p:txBody>
      </p:sp>
      <p:pic>
        <p:nvPicPr>
          <p:cNvPr id="18434" name="Picture 2" descr="http://2.bp.blogspot.com/-RsrRCgF4oLo/UDwp8ZTzBpI/AAAAAAAAAOc/NtcnMtFYK9g/s640/Double+Side+PCB_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501008"/>
            <a:ext cx="4000500" cy="2228850"/>
          </a:xfrm>
          <a:prstGeom prst="rect">
            <a:avLst/>
          </a:prstGeom>
          <a:noFill/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3" y="3212976"/>
            <a:ext cx="4315972" cy="2427734"/>
          </a:xfrm>
          <a:prstGeom prst="rect">
            <a:avLst/>
          </a:prstGeom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Standaard </a:t>
            </a:r>
            <a:r>
              <a:rPr lang="nl-BE" dirty="0" err="1" smtClean="0"/>
              <a:t>dual</a:t>
            </a:r>
            <a:r>
              <a:rPr lang="nl-BE" dirty="0" smtClean="0"/>
              <a:t> </a:t>
            </a:r>
            <a:r>
              <a:rPr lang="nl-BE" dirty="0" err="1" smtClean="0"/>
              <a:t>layer</a:t>
            </a:r>
            <a:r>
              <a:rPr lang="nl-BE" dirty="0" smtClean="0"/>
              <a:t> PCB</a:t>
            </a:r>
          </a:p>
          <a:p>
            <a:r>
              <a:rPr lang="nl-BE" dirty="0" err="1" smtClean="0"/>
              <a:t>Laminatie</a:t>
            </a:r>
            <a:r>
              <a:rPr lang="nl-BE" dirty="0" smtClean="0"/>
              <a:t> van de geëtste </a:t>
            </a:r>
            <a:r>
              <a:rPr lang="nl-BE" dirty="0" err="1" smtClean="0"/>
              <a:t>layers</a:t>
            </a:r>
            <a:r>
              <a:rPr lang="nl-BE" dirty="0" smtClean="0"/>
              <a:t> met </a:t>
            </a:r>
            <a:r>
              <a:rPr lang="nl-BE" dirty="0" err="1" smtClean="0"/>
              <a:t>prepreg</a:t>
            </a:r>
            <a:r>
              <a:rPr lang="nl-BE" dirty="0" smtClean="0"/>
              <a:t> voor scheiding</a:t>
            </a:r>
          </a:p>
          <a:p>
            <a:r>
              <a:rPr lang="nl-BE" dirty="0" smtClean="0"/>
              <a:t>Op deze </a:t>
            </a:r>
            <a:r>
              <a:rPr lang="nl-BE" dirty="0" err="1" smtClean="0"/>
              <a:t>prepreg</a:t>
            </a:r>
            <a:r>
              <a:rPr lang="nl-BE" dirty="0" smtClean="0"/>
              <a:t> koperlaag aanbrengen</a:t>
            </a:r>
          </a:p>
          <a:p>
            <a:r>
              <a:rPr lang="nl-BE" dirty="0" smtClean="0"/>
              <a:t>Alles onder </a:t>
            </a:r>
            <a:r>
              <a:rPr lang="nl-BE" dirty="0" err="1" smtClean="0"/>
              <a:t>hogedruk</a:t>
            </a:r>
            <a:r>
              <a:rPr lang="nl-BE" dirty="0" smtClean="0"/>
              <a:t> en temperatuur aanbrengen.</a:t>
            </a:r>
          </a:p>
          <a:p>
            <a:r>
              <a:rPr lang="nl-BE" dirty="0" smtClean="0"/>
              <a:t>Altijd symmetrisch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Mulitlayer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18</a:t>
            </a:fld>
            <a:endParaRPr lang="nl-BE"/>
          </a:p>
        </p:txBody>
      </p:sp>
      <p:pic>
        <p:nvPicPr>
          <p:cNvPr id="17412" name="Picture 4" descr="http://bayareacircuits.com/wp-content/uploads/2011/07/side-view-multi-layer-pcb-stackup-300x1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717032"/>
            <a:ext cx="4176464" cy="218568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Koper dikte</a:t>
            </a:r>
          </a:p>
          <a:p>
            <a:pPr lvl="1"/>
            <a:r>
              <a:rPr lang="nl-BE" dirty="0" smtClean="0"/>
              <a:t>12um, </a:t>
            </a:r>
            <a:r>
              <a:rPr lang="nl-BE" i="1" dirty="0" smtClean="0"/>
              <a:t>35um</a:t>
            </a:r>
            <a:r>
              <a:rPr lang="nl-BE" dirty="0" smtClean="0"/>
              <a:t>, 70um</a:t>
            </a:r>
          </a:p>
          <a:p>
            <a:r>
              <a:rPr lang="nl-BE" dirty="0" smtClean="0"/>
              <a:t>Laminaat dikte</a:t>
            </a:r>
          </a:p>
          <a:p>
            <a:pPr lvl="1"/>
            <a:r>
              <a:rPr lang="nl-BE" dirty="0" smtClean="0"/>
              <a:t>0.6mm, 0.8mm, 1mm, 1.2mm</a:t>
            </a:r>
            <a:r>
              <a:rPr lang="nl-BE" i="1" dirty="0" smtClean="0"/>
              <a:t>, 1.6mm</a:t>
            </a:r>
            <a:r>
              <a:rPr lang="nl-BE" dirty="0" smtClean="0"/>
              <a:t>, 2mm	</a:t>
            </a:r>
          </a:p>
          <a:p>
            <a:r>
              <a:rPr lang="nl-BE" dirty="0" smtClean="0"/>
              <a:t>Afwerking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Fysieke PCB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29698" name="Picture 2" descr="http://3.bp.blogspot.com/-ZYDgDMjjKX4/UDbjuIYZaCI/AAAAAAAAALc/I7XAZq9uxRA/s400/PCB+Summary+Table_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429000"/>
            <a:ext cx="5328592" cy="2291295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Bredere kijk op PCB design</a:t>
            </a:r>
          </a:p>
          <a:p>
            <a:r>
              <a:rPr lang="nl-BE" dirty="0" smtClean="0"/>
              <a:t>Van idee tot realisatie van de PCB</a:t>
            </a:r>
          </a:p>
          <a:p>
            <a:r>
              <a:rPr lang="nl-BE" dirty="0" smtClean="0"/>
              <a:t>Design voor test en validatie van PCB</a:t>
            </a:r>
          </a:p>
          <a:p>
            <a:r>
              <a:rPr lang="nl-BE" dirty="0" smtClean="0"/>
              <a:t>Optimalisatie voor massaproductie</a:t>
            </a:r>
          </a:p>
          <a:p>
            <a:r>
              <a:rPr lang="nl-BE" dirty="0" smtClean="0"/>
              <a:t>Verplicht bezoek aan PCB bestukker Page @ </a:t>
            </a:r>
            <a:r>
              <a:rPr lang="nl-BE" dirty="0" err="1" smtClean="0"/>
              <a:t>Poperingen</a:t>
            </a:r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Doelstellingen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Advanced</a:t>
            </a:r>
            <a:r>
              <a:rPr lang="de-DE" dirty="0" smtClean="0"/>
              <a:t> PCB @ E-ICT Campus de </a:t>
            </a:r>
            <a:r>
              <a:rPr lang="de-DE" dirty="0" err="1" smtClean="0"/>
              <a:t>Nayer</a:t>
            </a:r>
            <a:endParaRPr lang="en-US" dirty="0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Multilayer</a:t>
            </a:r>
            <a:r>
              <a:rPr lang="nl-BE" dirty="0" smtClean="0"/>
              <a:t> “</a:t>
            </a:r>
            <a:r>
              <a:rPr lang="nl-BE" dirty="0" err="1" smtClean="0"/>
              <a:t>making</a:t>
            </a:r>
            <a:r>
              <a:rPr lang="nl-BE" dirty="0" smtClean="0"/>
              <a:t> of”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6" y="1152525"/>
            <a:ext cx="8328988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Multilayer</a:t>
            </a:r>
            <a:r>
              <a:rPr lang="nl-BE" dirty="0" smtClean="0"/>
              <a:t> “</a:t>
            </a:r>
            <a:r>
              <a:rPr lang="nl-BE" dirty="0" err="1" smtClean="0"/>
              <a:t>making</a:t>
            </a:r>
            <a:r>
              <a:rPr lang="nl-BE" dirty="0" smtClean="0"/>
              <a:t> of”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9" y="1152525"/>
            <a:ext cx="8441841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Plooibare PCB, radius &gt; 6 x </a:t>
            </a:r>
            <a:r>
              <a:rPr lang="nl-BE" dirty="0" err="1" smtClean="0"/>
              <a:t>flex</a:t>
            </a:r>
            <a:r>
              <a:rPr lang="nl-BE" dirty="0" smtClean="0"/>
              <a:t> dikte</a:t>
            </a:r>
          </a:p>
          <a:p>
            <a:r>
              <a:rPr lang="nl-BE" dirty="0" smtClean="0"/>
              <a:t>Kan rond een object geplooid worden!</a:t>
            </a:r>
          </a:p>
          <a:p>
            <a:r>
              <a:rPr lang="nl-BE" dirty="0" smtClean="0"/>
              <a:t>Koper is standaard dunner 12um</a:t>
            </a:r>
          </a:p>
          <a:p>
            <a:r>
              <a:rPr lang="nl-BE" dirty="0" smtClean="0"/>
              <a:t>Scheurt snel</a:t>
            </a:r>
          </a:p>
          <a:p>
            <a:r>
              <a:rPr lang="nl-BE" dirty="0" smtClean="0"/>
              <a:t>Duur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Flex</a:t>
            </a:r>
            <a:r>
              <a:rPr lang="nl-BE" dirty="0" smtClean="0"/>
              <a:t>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110596" name="Picture 4" descr="https://lh3.googleusercontent.com/2eAwCK6Zx3hPNYuyIIHn326nrS0VM0CRj2lLD8DOWdbJDeHVEfg=w1028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924944"/>
            <a:ext cx="4284983" cy="290770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"/>
          <a:stretch/>
        </p:blipFill>
        <p:spPr bwMode="auto">
          <a:xfrm>
            <a:off x="1066800" y="3824896"/>
            <a:ext cx="3073152" cy="200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Stukje </a:t>
            </a:r>
            <a:r>
              <a:rPr lang="nl-BE" dirty="0" err="1" smtClean="0"/>
              <a:t>Flex</a:t>
            </a:r>
            <a:r>
              <a:rPr lang="nl-BE" dirty="0" smtClean="0"/>
              <a:t> + harde PCB</a:t>
            </a:r>
          </a:p>
          <a:p>
            <a:pPr lvl="1"/>
            <a:r>
              <a:rPr lang="nl-BE" dirty="0" smtClean="0"/>
              <a:t>Bestaat uit 1 geheel!</a:t>
            </a:r>
          </a:p>
          <a:p>
            <a:r>
              <a:rPr lang="nl-BE" dirty="0" smtClean="0"/>
              <a:t>De core is geen FR4 maar </a:t>
            </a:r>
            <a:r>
              <a:rPr lang="nl-BE" dirty="0" err="1" smtClean="0"/>
              <a:t>capton</a:t>
            </a:r>
            <a:endParaRPr lang="nl-BE" dirty="0" smtClean="0"/>
          </a:p>
          <a:p>
            <a:r>
              <a:rPr lang="nl-BE" dirty="0" smtClean="0"/>
              <a:t>Minimum 4 </a:t>
            </a:r>
            <a:r>
              <a:rPr lang="nl-BE" dirty="0" err="1" smtClean="0"/>
              <a:t>Layer</a:t>
            </a:r>
            <a:r>
              <a:rPr lang="nl-BE" dirty="0" smtClean="0"/>
              <a:t> bord!</a:t>
            </a:r>
          </a:p>
          <a:p>
            <a:r>
              <a:rPr lang="nl-BE" dirty="0" smtClean="0"/>
              <a:t>Veel “flexibiliteit”</a:t>
            </a:r>
          </a:p>
          <a:p>
            <a:r>
              <a:rPr lang="nl-BE" dirty="0" smtClean="0"/>
              <a:t>Duur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Rigid</a:t>
            </a:r>
            <a:r>
              <a:rPr lang="nl-BE" dirty="0" smtClean="0"/>
              <a:t> </a:t>
            </a:r>
            <a:r>
              <a:rPr lang="nl-BE" dirty="0" err="1" smtClean="0"/>
              <a:t>Flex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109570" name="Picture 2" descr="https://encrypted-tbn1.gstatic.com/images?q=tbn:ANd9GcQ03PKbMpazD38vo2KQl8nC7byjP7ZrDqLXlZ_QwBq6Jke8I1GAi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3049682"/>
            <a:ext cx="3312368" cy="259512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Geprinte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24</a:t>
            </a:fld>
            <a:endParaRPr lang="nl-BE"/>
          </a:p>
        </p:txBody>
      </p:sp>
      <p:pic>
        <p:nvPicPr>
          <p:cNvPr id="113666" name="Picture 2" descr="https://lh3.googleusercontent.com/otAYU3JTRd2oFJoBbYDoBto-qXPU-TCRIvmf2kRKwOBNR8izVRQ=w579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388962" y="643486"/>
            <a:ext cx="4176464" cy="5571028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Rekbare PCB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114690" name="Picture 2" descr="https://lh3.googleusercontent.com/SjL5IwEaUzmrU8NFuibOlNdMS6iH4ZF1Mn3c3FgFYwEG-IeMEgs=w579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239830" y="517907"/>
            <a:ext cx="4497338" cy="5999045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Maken van een prototype</a:t>
            </a:r>
          </a:p>
          <a:p>
            <a:pPr lvl="1"/>
            <a:r>
              <a:rPr lang="nl-BE" dirty="0" err="1" smtClean="0"/>
              <a:t>Breadboard</a:t>
            </a:r>
            <a:r>
              <a:rPr lang="nl-BE" dirty="0" smtClean="0"/>
              <a:t> of Gaatjesprint</a:t>
            </a:r>
          </a:p>
          <a:p>
            <a:r>
              <a:rPr lang="nl-BE" dirty="0" smtClean="0"/>
              <a:t>Tekenen van schema</a:t>
            </a:r>
          </a:p>
          <a:p>
            <a:pPr lvl="1"/>
            <a:r>
              <a:rPr lang="nl-BE" dirty="0" smtClean="0"/>
              <a:t>Naar waarheid van prototype</a:t>
            </a:r>
          </a:p>
          <a:p>
            <a:r>
              <a:rPr lang="nl-BE" dirty="0" smtClean="0"/>
              <a:t>Tekenen van PCB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Alvorens een PCB te tekenen…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26</a:t>
            </a:fld>
            <a:endParaRPr lang="nl-BE"/>
          </a:p>
        </p:txBody>
      </p:sp>
      <p:pic>
        <p:nvPicPr>
          <p:cNvPr id="2050" name="Picture 2" descr="E:\Logboek\INS-OT\V1 Frontend\Test Schakelen\100_44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8677" y="3505584"/>
            <a:ext cx="2013457" cy="26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Logboek\INS-OT\V2 Frontend\100_457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4" t="29142" r="19781" b="33456"/>
          <a:stretch/>
        </p:blipFill>
        <p:spPr bwMode="auto">
          <a:xfrm>
            <a:off x="3275856" y="3841273"/>
            <a:ext cx="2584585" cy="201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Logboek\INS-OT\V3 Frontend\IMG_636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3"/>
          <a:stretch/>
        </p:blipFill>
        <p:spPr bwMode="auto">
          <a:xfrm>
            <a:off x="6084168" y="3837205"/>
            <a:ext cx="2412817" cy="20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Starten van een goed schema</a:t>
            </a:r>
          </a:p>
          <a:p>
            <a:r>
              <a:rPr lang="nl-BE" dirty="0" smtClean="0"/>
              <a:t>Bepalen van de mechanische afmeting</a:t>
            </a:r>
          </a:p>
          <a:p>
            <a:r>
              <a:rPr lang="nl-BE" dirty="0" smtClean="0"/>
              <a:t>Plaatsen van de componenten</a:t>
            </a:r>
          </a:p>
          <a:p>
            <a:r>
              <a:rPr lang="nl-BE" dirty="0" err="1" smtClean="0"/>
              <a:t>Connectoren</a:t>
            </a:r>
            <a:r>
              <a:rPr lang="nl-BE" dirty="0" smtClean="0"/>
              <a:t>, display, druktoetsen, stekkers</a:t>
            </a:r>
          </a:p>
          <a:p>
            <a:r>
              <a:rPr lang="nl-BE" dirty="0" err="1" smtClean="0"/>
              <a:t>Clearance</a:t>
            </a:r>
            <a:r>
              <a:rPr lang="nl-BE" dirty="0" smtClean="0"/>
              <a:t> bij hogere spanningen (IPC-9592</a:t>
            </a:r>
            <a:r>
              <a:rPr lang="nl-BE" b="1" dirty="0" smtClean="0"/>
              <a:t>)</a:t>
            </a:r>
            <a:endParaRPr lang="nl-BE" dirty="0" smtClean="0"/>
          </a:p>
          <a:p>
            <a:pPr lvl="1"/>
            <a:r>
              <a:rPr lang="en-US" dirty="0" smtClean="0"/>
              <a:t> SPACING (mm) = 0.6 + </a:t>
            </a:r>
            <a:r>
              <a:rPr lang="en-US" dirty="0" err="1" smtClean="0"/>
              <a:t>Vpeak</a:t>
            </a:r>
            <a:r>
              <a:rPr lang="en-US" dirty="0" smtClean="0"/>
              <a:t> x 0.005</a:t>
            </a:r>
            <a:endParaRPr lang="nl-BE" dirty="0" smtClean="0"/>
          </a:p>
          <a:p>
            <a:endParaRPr lang="nl-B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PCB Ontwerpen overzicht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Zorg voor een duidelijk “</a:t>
            </a:r>
            <a:r>
              <a:rPr lang="nl-BE" dirty="0" err="1" smtClean="0"/>
              <a:t>flow</a:t>
            </a:r>
            <a:r>
              <a:rPr lang="nl-BE" dirty="0" smtClean="0"/>
              <a:t>” in het schema</a:t>
            </a:r>
          </a:p>
          <a:p>
            <a:r>
              <a:rPr lang="nl-BE" dirty="0" smtClean="0"/>
              <a:t>Plaats extra uitleg waar nodig</a:t>
            </a:r>
          </a:p>
          <a:p>
            <a:pPr lvl="1"/>
            <a:r>
              <a:rPr lang="nl-BE" dirty="0" smtClean="0"/>
              <a:t>Bv. Speciale </a:t>
            </a:r>
            <a:r>
              <a:rPr lang="nl-BE" dirty="0" err="1" smtClean="0"/>
              <a:t>clearence</a:t>
            </a:r>
            <a:r>
              <a:rPr lang="nl-BE" dirty="0" smtClean="0"/>
              <a:t> voor 230V net</a:t>
            </a:r>
          </a:p>
          <a:p>
            <a:r>
              <a:rPr lang="nl-BE" dirty="0" smtClean="0"/>
              <a:t>Zorg dat alle gebruikte componenten leverbaar zijn</a:t>
            </a:r>
          </a:p>
          <a:p>
            <a:r>
              <a:rPr lang="nl-BE" dirty="0" smtClean="0"/>
              <a:t>Maak duidelijke delen </a:t>
            </a:r>
          </a:p>
          <a:p>
            <a:pPr lvl="1"/>
            <a:r>
              <a:rPr lang="nl-BE" dirty="0" smtClean="0"/>
              <a:t>Bv. Analoog, digitaal, Power,…</a:t>
            </a:r>
          </a:p>
          <a:p>
            <a:pPr lvl="1"/>
            <a:r>
              <a:rPr lang="nl-BE" dirty="0" smtClean="0"/>
              <a:t>Voorzie ook soldeerbruggen(Ideaal voor testen)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Starten van een goed schema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Gebruik voor Pull up en Pull down weerstanden dezelfde waarde</a:t>
            </a:r>
          </a:p>
          <a:p>
            <a:r>
              <a:rPr lang="nl-BE" sz="2800" dirty="0" smtClean="0"/>
              <a:t>Maak gebruik van bij voorkeur 1 type footprint</a:t>
            </a:r>
          </a:p>
          <a:p>
            <a:r>
              <a:rPr lang="nl-BE" dirty="0" smtClean="0"/>
              <a:t>Maak gebruik van zoveel mogelijk dezelfde componenten (</a:t>
            </a:r>
            <a:r>
              <a:rPr lang="nl-BE" sz="2800" dirty="0" smtClean="0"/>
              <a:t>bv. Geen 2 verschillende </a:t>
            </a:r>
            <a:r>
              <a:rPr lang="nl-BE" sz="2800" dirty="0" err="1" smtClean="0"/>
              <a:t>opamps</a:t>
            </a:r>
            <a:r>
              <a:rPr lang="nl-BE" dirty="0" smtClean="0"/>
              <a:t>)</a:t>
            </a:r>
          </a:p>
          <a:p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Schema “</a:t>
            </a:r>
            <a:r>
              <a:rPr lang="nl-BE" dirty="0" err="1" smtClean="0"/>
              <a:t>Mass</a:t>
            </a:r>
            <a:r>
              <a:rPr lang="nl-BE" dirty="0" smtClean="0"/>
              <a:t> </a:t>
            </a:r>
            <a:r>
              <a:rPr lang="nl-BE" dirty="0" err="1" smtClean="0"/>
              <a:t>ready</a:t>
            </a:r>
            <a:r>
              <a:rPr lang="nl-BE" dirty="0" smtClean="0"/>
              <a:t>”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29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Bestaat uit 2 delen</a:t>
            </a:r>
          </a:p>
          <a:p>
            <a:pPr lvl="1"/>
            <a:r>
              <a:rPr lang="nl-BE" dirty="0" smtClean="0"/>
              <a:t>Theorie</a:t>
            </a:r>
            <a:endParaRPr lang="nl-BE" dirty="0" smtClean="0">
              <a:solidFill>
                <a:srgbClr val="FF0000"/>
              </a:solidFill>
            </a:endParaRPr>
          </a:p>
          <a:p>
            <a:pPr lvl="2"/>
            <a:r>
              <a:rPr lang="nl-BE" dirty="0" smtClean="0"/>
              <a:t>Schriftelijk examen i.v.m. technologie/terminologie</a:t>
            </a:r>
          </a:p>
          <a:p>
            <a:pPr lvl="1"/>
            <a:r>
              <a:rPr lang="nl-BE" dirty="0" smtClean="0"/>
              <a:t>Labo</a:t>
            </a:r>
            <a:endParaRPr lang="nl-BE" dirty="0" smtClean="0">
              <a:solidFill>
                <a:srgbClr val="FF0000"/>
              </a:solidFill>
            </a:endParaRPr>
          </a:p>
          <a:p>
            <a:pPr lvl="2"/>
            <a:r>
              <a:rPr lang="nl-BE" dirty="0" smtClean="0"/>
              <a:t>Zelfgetekende PCB</a:t>
            </a:r>
          </a:p>
          <a:p>
            <a:pPr lvl="2"/>
            <a:r>
              <a:rPr lang="nl-BE" dirty="0" smtClean="0"/>
              <a:t>PCB laten maken, gesponsord door E-ICT</a:t>
            </a:r>
          </a:p>
          <a:p>
            <a:pPr lvl="2"/>
            <a:r>
              <a:rPr lang="en-US" dirty="0" err="1" smtClean="0"/>
              <a:t>Bestukken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Debugging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nl-BE" dirty="0" smtClean="0"/>
              <a:t>operationeel brengen van </a:t>
            </a:r>
            <a:r>
              <a:rPr lang="en-US" dirty="0" smtClean="0"/>
              <a:t>PCB</a:t>
            </a:r>
            <a:endParaRPr lang="nl-BE" dirty="0" smtClean="0"/>
          </a:p>
          <a:p>
            <a:pPr lvl="2"/>
            <a:r>
              <a:rPr lang="nl-BE" dirty="0" smtClean="0"/>
              <a:t>Presentatie (PPT, Foto’s, Video) en verdediging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Examen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Parameters voor het tekenen</a:t>
            </a:r>
          </a:p>
          <a:p>
            <a:pPr lvl="1"/>
            <a:r>
              <a:rPr lang="nl-BE" dirty="0" smtClean="0"/>
              <a:t>Hoeveel lagen?</a:t>
            </a:r>
          </a:p>
          <a:p>
            <a:pPr lvl="2"/>
            <a:r>
              <a:rPr lang="en-US" dirty="0" err="1" smtClean="0"/>
              <a:t>Bepaald</a:t>
            </a:r>
            <a:r>
              <a:rPr lang="en-US" dirty="0" smtClean="0"/>
              <a:t> door </a:t>
            </a:r>
            <a:r>
              <a:rPr lang="en-US" dirty="0" err="1" smtClean="0"/>
              <a:t>componenten</a:t>
            </a:r>
            <a:r>
              <a:rPr lang="en-US" dirty="0" smtClean="0"/>
              <a:t> </a:t>
            </a:r>
            <a:endParaRPr lang="nl-BE" dirty="0" smtClean="0"/>
          </a:p>
          <a:p>
            <a:pPr lvl="1"/>
            <a:r>
              <a:rPr lang="nl-BE" dirty="0" smtClean="0"/>
              <a:t>Grootte van de PCB?</a:t>
            </a:r>
          </a:p>
          <a:p>
            <a:pPr lvl="2"/>
            <a:r>
              <a:rPr lang="en-US" dirty="0" err="1" smtClean="0"/>
              <a:t>Voorzien</a:t>
            </a:r>
            <a:r>
              <a:rPr lang="en-US" dirty="0" smtClean="0"/>
              <a:t> montage </a:t>
            </a:r>
            <a:r>
              <a:rPr lang="en-US" dirty="0" err="1" smtClean="0"/>
              <a:t>punten</a:t>
            </a:r>
            <a:endParaRPr lang="en-US" dirty="0" smtClean="0"/>
          </a:p>
          <a:p>
            <a:pPr lvl="2"/>
            <a:r>
              <a:rPr lang="en-US" dirty="0" smtClean="0"/>
              <a:t>Hoe </a:t>
            </a:r>
            <a:r>
              <a:rPr lang="en-US" dirty="0" err="1" smtClean="0"/>
              <a:t>groter</a:t>
            </a:r>
            <a:r>
              <a:rPr lang="en-US" dirty="0" smtClean="0"/>
              <a:t> hoe </a:t>
            </a:r>
            <a:r>
              <a:rPr lang="en-US" dirty="0" err="1" smtClean="0"/>
              <a:t>duurder</a:t>
            </a:r>
            <a:endParaRPr lang="nl-BE" dirty="0" smtClean="0"/>
          </a:p>
          <a:p>
            <a:pPr lvl="1"/>
            <a:r>
              <a:rPr lang="nl-BE" dirty="0" smtClean="0"/>
              <a:t>Welke PCB fabrikant?</a:t>
            </a:r>
          </a:p>
          <a:p>
            <a:pPr lvl="2"/>
            <a:r>
              <a:rPr lang="en-US" dirty="0" err="1" smtClean="0"/>
              <a:t>Beschikbare</a:t>
            </a:r>
            <a:r>
              <a:rPr lang="en-US" dirty="0" smtClean="0"/>
              <a:t> </a:t>
            </a:r>
            <a:r>
              <a:rPr lang="en-US" dirty="0" err="1" smtClean="0"/>
              <a:t>technologie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Kwaliteit</a:t>
            </a:r>
            <a:endParaRPr lang="nl-BE" dirty="0" smtClean="0"/>
          </a:p>
          <a:p>
            <a:pPr lvl="2"/>
            <a:r>
              <a:rPr lang="nl-BE" dirty="0" smtClean="0"/>
              <a:t>Met welke </a:t>
            </a:r>
            <a:r>
              <a:rPr lang="nl-BE" dirty="0" err="1" smtClean="0"/>
              <a:t>designrules</a:t>
            </a:r>
            <a:r>
              <a:rPr lang="nl-BE" dirty="0" smtClean="0"/>
              <a:t> ( bepaling van prijs)</a:t>
            </a:r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Wat voor het Routen?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PCB 100x100mm 1stuk</a:t>
            </a:r>
          </a:p>
          <a:p>
            <a:pPr lvl="1"/>
            <a:r>
              <a:rPr lang="nl-BE" dirty="0"/>
              <a:t>Multi-CB</a:t>
            </a:r>
            <a:endParaRPr lang="nl-BE" dirty="0" smtClean="0"/>
          </a:p>
          <a:p>
            <a:pPr lvl="2"/>
            <a:r>
              <a:rPr lang="nl-BE" dirty="0" smtClean="0"/>
              <a:t>Standaard design </a:t>
            </a:r>
            <a:r>
              <a:rPr lang="nl-BE" dirty="0" err="1" smtClean="0"/>
              <a:t>rules</a:t>
            </a:r>
            <a:r>
              <a:rPr lang="nl-BE" dirty="0" smtClean="0"/>
              <a:t>: 	41 euro</a:t>
            </a:r>
          </a:p>
          <a:p>
            <a:pPr lvl="2"/>
            <a:r>
              <a:rPr lang="nl-BE" dirty="0" smtClean="0"/>
              <a:t>100um			53 euro</a:t>
            </a:r>
          </a:p>
          <a:p>
            <a:pPr lvl="1"/>
            <a:r>
              <a:rPr lang="en-US" dirty="0" err="1" smtClean="0"/>
              <a:t>Seeedstudio</a:t>
            </a:r>
            <a:endParaRPr lang="en-US" dirty="0" smtClean="0"/>
          </a:p>
          <a:p>
            <a:pPr lvl="2"/>
            <a:r>
              <a:rPr lang="en-US" dirty="0" err="1" smtClean="0"/>
              <a:t>Standaard</a:t>
            </a:r>
            <a:r>
              <a:rPr lang="en-US" dirty="0" smtClean="0"/>
              <a:t> design rules	20 euro</a:t>
            </a:r>
          </a:p>
          <a:p>
            <a:pPr lvl="1"/>
            <a:r>
              <a:rPr lang="en-US" dirty="0" err="1" smtClean="0"/>
              <a:t>Eurocircuits</a:t>
            </a:r>
            <a:endParaRPr lang="en-US" dirty="0" smtClean="0"/>
          </a:p>
          <a:p>
            <a:pPr lvl="2"/>
            <a:r>
              <a:rPr lang="en-US" dirty="0" smtClean="0"/>
              <a:t>PCB prototype Pool		81,16euro</a:t>
            </a:r>
          </a:p>
          <a:p>
            <a:pPr lvl="2"/>
            <a:r>
              <a:rPr lang="en-US" dirty="0" err="1" smtClean="0"/>
              <a:t>Standaard</a:t>
            </a:r>
            <a:r>
              <a:rPr lang="en-US" dirty="0" smtClean="0"/>
              <a:t> Pool		149,54euro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Prijsvoorbeeld A.D.H.V. </a:t>
            </a:r>
            <a:r>
              <a:rPr lang="nl-BE" dirty="0" err="1" smtClean="0"/>
              <a:t>designrule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Bepaal de grote van de PCB </a:t>
            </a:r>
            <a:r>
              <a:rPr lang="nl-BE" i="1" dirty="0" smtClean="0"/>
              <a:t>voor</a:t>
            </a:r>
            <a:r>
              <a:rPr lang="nl-BE" dirty="0" smtClean="0"/>
              <a:t> het tekenen</a:t>
            </a:r>
          </a:p>
          <a:p>
            <a:pPr lvl="1"/>
            <a:r>
              <a:rPr lang="nl-BE" dirty="0" smtClean="0"/>
              <a:t>Dit helpt u bij het plaatsen van bv </a:t>
            </a:r>
            <a:r>
              <a:rPr lang="nl-BE" dirty="0" err="1" smtClean="0"/>
              <a:t>connectors</a:t>
            </a:r>
            <a:endParaRPr lang="nl-BE" dirty="0" smtClean="0"/>
          </a:p>
          <a:p>
            <a:r>
              <a:rPr lang="nl-BE" dirty="0" smtClean="0"/>
              <a:t>Zorg voor een duidelijke mechanische tekening, als de PCB hier moet inpassen</a:t>
            </a:r>
          </a:p>
          <a:p>
            <a:r>
              <a:rPr lang="nl-BE" dirty="0" smtClean="0"/>
              <a:t>Bepaal ook meteen de “</a:t>
            </a:r>
            <a:r>
              <a:rPr lang="nl-BE" dirty="0" err="1" smtClean="0"/>
              <a:t>keepout</a:t>
            </a:r>
            <a:r>
              <a:rPr lang="nl-BE" dirty="0" smtClean="0"/>
              <a:t> </a:t>
            </a:r>
            <a:r>
              <a:rPr lang="nl-BE" dirty="0" err="1" smtClean="0"/>
              <a:t>area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Bepaal de bevestigingsgaten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smtClean="0"/>
              <a:t>Bepalen van de mechanische afmeting</a:t>
            </a:r>
            <a:endParaRPr lang="nl-BE" sz="32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32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7450" y="2780928"/>
            <a:ext cx="28765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Als men gebruik wil maken van </a:t>
            </a:r>
            <a:r>
              <a:rPr lang="nl-BE" dirty="0" err="1" smtClean="0"/>
              <a:t>golfsolderen</a:t>
            </a:r>
            <a:r>
              <a:rPr lang="nl-BE" dirty="0" smtClean="0"/>
              <a:t> moet men de bevestigingsgaten zo voorzien</a:t>
            </a:r>
          </a:p>
          <a:p>
            <a:r>
              <a:rPr lang="nl-BE" dirty="0" smtClean="0"/>
              <a:t>Anders is er een extra stap nodig</a:t>
            </a:r>
          </a:p>
          <a:p>
            <a:pPr lvl="1"/>
            <a:r>
              <a:rPr lang="nl-BE" dirty="0" smtClean="0"/>
              <a:t>Het opvullen met Latex verf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Bevestigingsgaten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12976"/>
            <a:ext cx="66389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groepen componenten logisch</a:t>
            </a:r>
          </a:p>
          <a:p>
            <a:pPr lvl="1"/>
            <a:r>
              <a:rPr lang="nl-BE" dirty="0" smtClean="0"/>
              <a:t>Voeding gedeelte bij elkaar</a:t>
            </a:r>
          </a:p>
          <a:p>
            <a:pPr lvl="1"/>
            <a:r>
              <a:rPr lang="nl-BE" dirty="0" smtClean="0"/>
              <a:t>Microcontroller</a:t>
            </a:r>
          </a:p>
          <a:p>
            <a:pPr lvl="1"/>
            <a:r>
              <a:rPr lang="nl-BE" dirty="0" smtClean="0"/>
              <a:t>Analoge deel</a:t>
            </a:r>
          </a:p>
          <a:p>
            <a:pPr lvl="1"/>
            <a:r>
              <a:rPr lang="nl-BE" dirty="0" smtClean="0"/>
              <a:t>…</a:t>
            </a:r>
          </a:p>
          <a:p>
            <a:r>
              <a:rPr lang="nl-BE" dirty="0" smtClean="0"/>
              <a:t>Voorzie bij High </a:t>
            </a:r>
            <a:r>
              <a:rPr lang="nl-BE" dirty="0" err="1" smtClean="0"/>
              <a:t>pitch</a:t>
            </a:r>
            <a:r>
              <a:rPr lang="nl-BE" dirty="0" smtClean="0"/>
              <a:t> componenten lokaal </a:t>
            </a:r>
            <a:r>
              <a:rPr lang="nl-BE" dirty="0" err="1" smtClean="0"/>
              <a:t>Fiducials</a:t>
            </a:r>
            <a:endParaRPr lang="nl-B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Plaatsen van de componenten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Plaatsing</a:t>
            </a:r>
            <a:r>
              <a:rPr lang="en-US" dirty="0" smtClean="0"/>
              <a:t> </a:t>
            </a:r>
            <a:r>
              <a:rPr lang="en-US" dirty="0" err="1" smtClean="0"/>
              <a:t>compomenten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21" y="1152525"/>
            <a:ext cx="7192158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</a:t>
            </a:r>
            <a:r>
              <a:rPr lang="nl-BE" dirty="0" err="1" smtClean="0"/>
              <a:t>fiducials</a:t>
            </a:r>
            <a:r>
              <a:rPr lang="nl-BE" dirty="0" smtClean="0"/>
              <a:t> zo dat de PCB niet verkeerd geplaatst kan worden in de machine</a:t>
            </a:r>
          </a:p>
          <a:p>
            <a:r>
              <a:rPr lang="nl-BE" dirty="0" smtClean="0"/>
              <a:t>Bij voorkeur een oneven aantal</a:t>
            </a:r>
          </a:p>
          <a:p>
            <a:r>
              <a:rPr lang="nl-BE" dirty="0" smtClean="0"/>
              <a:t>Hou u aan de afspraak hoe een </a:t>
            </a:r>
            <a:r>
              <a:rPr lang="nl-BE" dirty="0" err="1" smtClean="0"/>
              <a:t>fiducial</a:t>
            </a:r>
            <a:r>
              <a:rPr lang="nl-BE" dirty="0" smtClean="0"/>
              <a:t> er moet uitzien!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Fiducials</a:t>
            </a:r>
            <a:endParaRPr lang="nl-BE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36</a:t>
            </a:fld>
            <a:endParaRPr lang="nl-BE"/>
          </a:p>
        </p:txBody>
      </p:sp>
      <p:pic>
        <p:nvPicPr>
          <p:cNvPr id="5" name="Afbeelding 4" descr="Fidusi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861048"/>
            <a:ext cx="1714500" cy="1971675"/>
          </a:xfrm>
          <a:prstGeom prst="rect">
            <a:avLst/>
          </a:prstGeom>
        </p:spPr>
      </p:pic>
      <p:pic>
        <p:nvPicPr>
          <p:cNvPr id="6" name="Picture 2" descr="http://www.pcbwizards.com/fiducial_locate%5b1%5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005064"/>
            <a:ext cx="2905125" cy="1828800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geen grote </a:t>
            </a:r>
            <a:r>
              <a:rPr lang="nl-BE" dirty="0" err="1" smtClean="0"/>
              <a:t>polygons</a:t>
            </a:r>
            <a:r>
              <a:rPr lang="nl-BE" dirty="0" smtClean="0"/>
              <a:t> over heel de PCB</a:t>
            </a:r>
          </a:p>
          <a:p>
            <a:pPr lvl="1"/>
            <a:r>
              <a:rPr lang="nl-BE" dirty="0" smtClean="0"/>
              <a:t>Voorzie per type: Analoog, Digitaal, Power een </a:t>
            </a:r>
            <a:r>
              <a:rPr lang="nl-BE" dirty="0" err="1" smtClean="0"/>
              <a:t>polygon</a:t>
            </a:r>
            <a:endParaRPr lang="nl-BE" dirty="0" smtClean="0"/>
          </a:p>
          <a:p>
            <a:pPr lvl="1"/>
            <a:r>
              <a:rPr lang="nl-BE" dirty="0" smtClean="0"/>
              <a:t>Koppel deze daarna aan elkaar via een </a:t>
            </a:r>
            <a:r>
              <a:rPr lang="nl-BE" dirty="0" err="1" smtClean="0"/>
              <a:t>Net-Tie</a:t>
            </a:r>
            <a:r>
              <a:rPr lang="nl-BE" dirty="0" smtClean="0"/>
              <a:t> op 1 plaats</a:t>
            </a:r>
          </a:p>
          <a:p>
            <a:r>
              <a:rPr lang="nl-BE" dirty="0" smtClean="0"/>
              <a:t>Probeer de stroomloop (</a:t>
            </a:r>
            <a:r>
              <a:rPr lang="nl-BE" dirty="0" err="1" smtClean="0"/>
              <a:t>Currentloop</a:t>
            </a:r>
            <a:r>
              <a:rPr lang="nl-BE" dirty="0" smtClean="0"/>
              <a:t>) zo klein mogelijk te houden</a:t>
            </a:r>
          </a:p>
          <a:p>
            <a:pPr lvl="1"/>
            <a:r>
              <a:rPr lang="nl-BE" dirty="0" smtClean="0"/>
              <a:t>Voorzie hier een eigen teruglooppad voor geen </a:t>
            </a:r>
            <a:r>
              <a:rPr lang="nl-BE" dirty="0" err="1" smtClean="0"/>
              <a:t>Polygon</a:t>
            </a:r>
            <a:r>
              <a:rPr lang="nl-BE" dirty="0" smtClean="0"/>
              <a:t>!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Grondvlakken (</a:t>
            </a:r>
            <a:r>
              <a:rPr lang="nl-BE" dirty="0" err="1" smtClean="0"/>
              <a:t>Polygon</a:t>
            </a:r>
            <a:r>
              <a:rPr lang="nl-BE" dirty="0" smtClean="0"/>
              <a:t>)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 smtClean="0"/>
              <a:t>Geen auto routing</a:t>
            </a:r>
          </a:p>
          <a:p>
            <a:r>
              <a:rPr lang="nl-BE" dirty="0" smtClean="0"/>
              <a:t>Sluit eerst alle power pinnen                       aan met een </a:t>
            </a:r>
            <a:r>
              <a:rPr lang="nl-BE" i="1" dirty="0" smtClean="0"/>
              <a:t>lokale ontkoppeling</a:t>
            </a:r>
          </a:p>
          <a:p>
            <a:r>
              <a:rPr lang="nl-BE" dirty="0" smtClean="0"/>
              <a:t>Top  </a:t>
            </a:r>
            <a:r>
              <a:rPr lang="nl-BE" dirty="0" err="1" smtClean="0"/>
              <a:t>traces</a:t>
            </a:r>
            <a:r>
              <a:rPr lang="nl-BE" dirty="0" smtClean="0"/>
              <a:t> = Horizontaal</a:t>
            </a:r>
          </a:p>
          <a:p>
            <a:r>
              <a:rPr lang="nl-BE" dirty="0" err="1" smtClean="0"/>
              <a:t>Bottom</a:t>
            </a:r>
            <a:r>
              <a:rPr lang="nl-BE" dirty="0" smtClean="0"/>
              <a:t> </a:t>
            </a:r>
            <a:r>
              <a:rPr lang="nl-BE" dirty="0" err="1" smtClean="0"/>
              <a:t>traces</a:t>
            </a:r>
            <a:r>
              <a:rPr lang="nl-BE" dirty="0" smtClean="0"/>
              <a:t> = Verticaal</a:t>
            </a:r>
          </a:p>
          <a:p>
            <a:r>
              <a:rPr lang="nl-BE" dirty="0" smtClean="0"/>
              <a:t>Vermijd hoeken van 90</a:t>
            </a:r>
            <a:r>
              <a:rPr lang="en-US" dirty="0" smtClean="0"/>
              <a:t>°</a:t>
            </a:r>
          </a:p>
          <a:p>
            <a:pPr lvl="1"/>
            <a:r>
              <a:rPr lang="en-US" dirty="0" err="1" smtClean="0"/>
              <a:t>Vervangen</a:t>
            </a:r>
            <a:r>
              <a:rPr lang="en-US" dirty="0" smtClean="0"/>
              <a:t> door 2x 45°</a:t>
            </a:r>
            <a:endParaRPr lang="nl-BE" dirty="0" smtClean="0"/>
          </a:p>
          <a:p>
            <a:r>
              <a:rPr lang="nl-BE" dirty="0" smtClean="0"/>
              <a:t>Vermijden van </a:t>
            </a:r>
            <a:r>
              <a:rPr lang="nl-BE" dirty="0" err="1" smtClean="0"/>
              <a:t>acidtraps</a:t>
            </a:r>
            <a:endParaRPr lang="nl-BE" dirty="0" smtClean="0"/>
          </a:p>
          <a:p>
            <a:pPr lvl="1"/>
            <a:r>
              <a:rPr lang="nl-BE" dirty="0" smtClean="0"/>
              <a:t>Zorg ervoor dat elke hoek die gemaakt wordt met een </a:t>
            </a:r>
            <a:r>
              <a:rPr lang="nl-BE" dirty="0" err="1" smtClean="0"/>
              <a:t>trace</a:t>
            </a:r>
            <a:r>
              <a:rPr lang="nl-BE" dirty="0" smtClean="0"/>
              <a:t> &gt;= 90graden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Routing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38</a:t>
            </a:fld>
            <a:endParaRPr lang="nl-BE"/>
          </a:p>
        </p:txBody>
      </p:sp>
      <p:sp>
        <p:nvSpPr>
          <p:cNvPr id="4" name="AutoShape 2" descr="http://www.linuxuser.co.uk/wp-content/uploads/2012/04/raspberrypi-rea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6" name="AutoShape 4" descr="http://www.linuxuser.co.uk/wp-content/uploads/2012/04/raspberrypi-rear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4" t="28188" r="37970" b="26344"/>
          <a:stretch/>
        </p:blipFill>
        <p:spPr bwMode="auto">
          <a:xfrm>
            <a:off x="6228184" y="1392202"/>
            <a:ext cx="2016224" cy="213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Voorkomen dat zuur achterblijft op de PCB</a:t>
            </a:r>
          </a:p>
          <a:p>
            <a:pPr lvl="1"/>
            <a:r>
              <a:rPr lang="nl-BE" dirty="0" smtClean="0"/>
              <a:t>Onder </a:t>
            </a:r>
            <a:r>
              <a:rPr lang="nl-BE" dirty="0" err="1" smtClean="0"/>
              <a:t>etsing</a:t>
            </a:r>
            <a:r>
              <a:rPr lang="nl-BE" dirty="0" smtClean="0"/>
              <a:t> van de andere tracks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ACIDtrap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49154" name="Picture 2" descr="http://i.stack.imgur.com/rjEa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564904"/>
            <a:ext cx="3627318" cy="2880320"/>
          </a:xfrm>
          <a:prstGeom prst="rect">
            <a:avLst/>
          </a:prstGeom>
          <a:noFill/>
        </p:spPr>
      </p:pic>
      <p:pic>
        <p:nvPicPr>
          <p:cNvPr id="49156" name="Picture 4" descr="http://www.msarnoff.org/pcb/tjoi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140968"/>
            <a:ext cx="2724150" cy="1600200"/>
          </a:xfrm>
          <a:prstGeom prst="rect">
            <a:avLst/>
          </a:prstGeom>
          <a:noFill/>
        </p:spPr>
      </p:pic>
      <p:sp>
        <p:nvSpPr>
          <p:cNvPr id="6" name="Tekstvak 5"/>
          <p:cNvSpPr txBox="1"/>
          <p:nvPr/>
        </p:nvSpPr>
        <p:spPr>
          <a:xfrm>
            <a:off x="755576" y="537321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Voorbeeld Acid </a:t>
            </a:r>
            <a:r>
              <a:rPr lang="nl-BE" dirty="0" err="1" smtClean="0"/>
              <a:t>traps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4932040" y="537321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Mogelijke oplossing</a:t>
            </a:r>
            <a:endParaRPr lang="nl-BE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1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23850" lvl="1" indent="-323850">
              <a:buSzPct val="90000"/>
              <a:buFont typeface="Verdana" pitchFamily="34" charset="0"/>
              <a:buChar char="•"/>
            </a:pPr>
            <a:r>
              <a:rPr lang="nl-BE" sz="3000" dirty="0" smtClean="0"/>
              <a:t>Tekenen van een PCB naar keuze</a:t>
            </a:r>
          </a:p>
          <a:p>
            <a:pPr marL="582613" lvl="2" indent="-323850">
              <a:buSzPct val="90000"/>
              <a:buFont typeface="Verdana" pitchFamily="34" charset="0"/>
              <a:buChar char="•"/>
            </a:pPr>
            <a:r>
              <a:rPr lang="nl-BE" sz="2800" dirty="0" smtClean="0"/>
              <a:t>Volgens alle richtlijnen</a:t>
            </a:r>
          </a:p>
          <a:p>
            <a:r>
              <a:rPr lang="nl-BE" dirty="0" smtClean="0"/>
              <a:t>Inleveren van de PCB</a:t>
            </a:r>
          </a:p>
          <a:p>
            <a:pPr lvl="1"/>
            <a:r>
              <a:rPr lang="nl-BE" dirty="0" smtClean="0"/>
              <a:t>Ten laatste op 22 november</a:t>
            </a:r>
          </a:p>
          <a:p>
            <a:pPr lvl="1"/>
            <a:r>
              <a:rPr lang="nl-BE" dirty="0" smtClean="0"/>
              <a:t>Alle benodigde files voor het maken van de PCB</a:t>
            </a:r>
          </a:p>
          <a:p>
            <a:pPr lvl="1"/>
            <a:r>
              <a:rPr lang="nl-BE" dirty="0" smtClean="0"/>
              <a:t>Alle schema’s</a:t>
            </a:r>
          </a:p>
          <a:p>
            <a:pPr lvl="1"/>
            <a:r>
              <a:rPr lang="nl-BE" dirty="0" smtClean="0"/>
              <a:t>1 ZIP of RAR bestand</a:t>
            </a:r>
          </a:p>
          <a:p>
            <a:pPr lvl="2"/>
            <a:r>
              <a:rPr lang="nl-BE" dirty="0" smtClean="0"/>
              <a:t>Mail:</a:t>
            </a:r>
            <a:r>
              <a:rPr lang="nl-BE" dirty="0" err="1" smtClean="0"/>
              <a:t>jurre.deweerdt</a:t>
            </a:r>
            <a:r>
              <a:rPr lang="nl-BE" dirty="0" smtClean="0"/>
              <a:t>@</a:t>
            </a:r>
            <a:r>
              <a:rPr lang="nl-BE" dirty="0" err="1" smtClean="0"/>
              <a:t>thomasmore.be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Praktische afspraken Labo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Asymmetrische thermische eigenschappen</a:t>
            </a:r>
          </a:p>
          <a:p>
            <a:r>
              <a:rPr lang="nl-BE" dirty="0" smtClean="0"/>
              <a:t>Niet voldoende of te veel solduur op de </a:t>
            </a:r>
            <a:r>
              <a:rPr lang="nl-BE" dirty="0" err="1" smtClean="0"/>
              <a:t>pads</a:t>
            </a:r>
            <a:endParaRPr lang="nl-BE" dirty="0" smtClean="0"/>
          </a:p>
          <a:p>
            <a:r>
              <a:rPr lang="nl-BE" dirty="0" smtClean="0"/>
              <a:t>Geen homogene warmte verdeling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Tombstoning</a:t>
            </a:r>
            <a:endParaRPr lang="nl-BE" dirty="0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55298" name="Picture 2" descr="http://iconnect007.com/articlefiles/3235-Hires-TombstoneCloseup-Fi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573016"/>
            <a:ext cx="3821370" cy="1728192"/>
          </a:xfrm>
          <a:prstGeom prst="rect">
            <a:avLst/>
          </a:prstGeom>
          <a:noFill/>
        </p:spPr>
      </p:pic>
      <p:pic>
        <p:nvPicPr>
          <p:cNvPr id="55300" name="Picture 4" descr="http://stevezeva.homestead.com/files/0805_tombstone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068960"/>
            <a:ext cx="3327180" cy="2759530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Zorg dat elke PAD dezelfde thermische eigenschap heeft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Voorkomen </a:t>
            </a:r>
            <a:r>
              <a:rPr lang="nl-BE" dirty="0" err="1" smtClean="0"/>
              <a:t>tombstoning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348880"/>
            <a:ext cx="2876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132856"/>
            <a:ext cx="225742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kstvak 5"/>
          <p:cNvSpPr txBox="1"/>
          <p:nvPr/>
        </p:nvSpPr>
        <p:spPr>
          <a:xfrm>
            <a:off x="395536" y="537321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Kleine kans op </a:t>
            </a:r>
            <a:r>
              <a:rPr lang="nl-BE" dirty="0" err="1" smtClean="0"/>
              <a:t>Tombstoning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148064" y="5013176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In PAD2 moet veel meer warmte geïnjecteerd worden dan in PAD1</a:t>
            </a:r>
            <a:endParaRPr lang="nl-BE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1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Differentieel signaal moet een differentieel signaal blijven</a:t>
            </a:r>
          </a:p>
          <a:p>
            <a:pPr lvl="1"/>
            <a:r>
              <a:rPr lang="nl-BE" dirty="0" smtClean="0"/>
              <a:t>Signaal moet differentieel aankomen</a:t>
            </a:r>
          </a:p>
          <a:p>
            <a:pPr lvl="2"/>
            <a:r>
              <a:rPr lang="nl-BE" dirty="0" smtClean="0"/>
              <a:t>Tracks moeten even lang zijn</a:t>
            </a:r>
          </a:p>
          <a:p>
            <a:pPr lvl="1"/>
            <a:r>
              <a:rPr lang="nl-BE" dirty="0" smtClean="0"/>
              <a:t>Teken positieve en negatieve track zo dicht mogelijk bij elkaar</a:t>
            </a:r>
          </a:p>
          <a:p>
            <a:r>
              <a:rPr lang="nl-BE" dirty="0" smtClean="0"/>
              <a:t>Gebruik: USB, Ethernet, </a:t>
            </a:r>
          </a:p>
          <a:p>
            <a:pPr marL="0" indent="0">
              <a:buNone/>
            </a:pPr>
            <a:r>
              <a:rPr lang="nl-BE" dirty="0"/>
              <a:t> </a:t>
            </a:r>
            <a:r>
              <a:rPr lang="nl-BE" dirty="0" smtClean="0"/>
              <a:t>  </a:t>
            </a:r>
            <a:r>
              <a:rPr lang="nl-BE" dirty="0" err="1" smtClean="0"/>
              <a:t>DDRx-RAM</a:t>
            </a:r>
            <a:r>
              <a:rPr lang="nl-BE" dirty="0" smtClean="0"/>
              <a:t>, </a:t>
            </a:r>
            <a:r>
              <a:rPr lang="nl-BE" dirty="0" err="1" smtClean="0"/>
              <a:t>High-Speed</a:t>
            </a:r>
            <a:r>
              <a:rPr lang="nl-BE" dirty="0" smtClean="0"/>
              <a:t>, </a:t>
            </a:r>
          </a:p>
          <a:p>
            <a:pPr marL="0" indent="0">
              <a:buNone/>
            </a:pPr>
            <a:r>
              <a:rPr lang="nl-BE" dirty="0" smtClean="0">
                <a:solidFill>
                  <a:srgbClr val="FF0000"/>
                </a:solidFill>
              </a:rPr>
              <a:t>  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Differentiële signalen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42</a:t>
            </a:fld>
            <a:endParaRPr lang="nl-B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03269"/>
            <a:ext cx="3312368" cy="215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Maak gebruik van </a:t>
            </a:r>
            <a:r>
              <a:rPr lang="nl-BE" dirty="0" err="1" smtClean="0"/>
              <a:t>thermal</a:t>
            </a:r>
            <a:r>
              <a:rPr lang="nl-BE" dirty="0" smtClean="0"/>
              <a:t> </a:t>
            </a:r>
            <a:r>
              <a:rPr lang="nl-BE" dirty="0" err="1" smtClean="0"/>
              <a:t>relief</a:t>
            </a:r>
            <a:r>
              <a:rPr lang="nl-BE" dirty="0" smtClean="0"/>
              <a:t> (</a:t>
            </a:r>
            <a:r>
              <a:rPr lang="nl-BE" dirty="0" err="1" smtClean="0"/>
              <a:t>Polygon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Dit gaat helpen bij het solderen van de PCB</a:t>
            </a:r>
          </a:p>
          <a:p>
            <a:pPr lvl="1"/>
            <a:r>
              <a:rPr lang="nl-BE" dirty="0" smtClean="0"/>
              <a:t>Aangezien enkel de PAD gaat opwarmen en niet het hele grondvlak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Thermal</a:t>
            </a:r>
            <a:r>
              <a:rPr lang="nl-BE" dirty="0" smtClean="0"/>
              <a:t> </a:t>
            </a:r>
            <a:r>
              <a:rPr lang="nl-BE" dirty="0" err="1" smtClean="0"/>
              <a:t>relief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56992"/>
            <a:ext cx="65913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 IPC-2221/IPC-2221A</a:t>
            </a:r>
          </a:p>
          <a:p>
            <a:pPr lvl="1"/>
            <a:r>
              <a:rPr lang="nl-BE" dirty="0" smtClean="0"/>
              <a:t>Interne </a:t>
            </a:r>
            <a:r>
              <a:rPr lang="nl-BE" dirty="0" err="1" smtClean="0"/>
              <a:t>Trace</a:t>
            </a:r>
            <a:endParaRPr lang="nl-BE" dirty="0" smtClean="0"/>
          </a:p>
          <a:p>
            <a:pPr lvl="2"/>
            <a:r>
              <a:rPr lang="nl-BE" dirty="0" smtClean="0"/>
              <a:t>I= 0.024 x </a:t>
            </a:r>
            <a:r>
              <a:rPr lang="nl-BE" dirty="0" err="1" smtClean="0"/>
              <a:t>dT</a:t>
            </a:r>
            <a:r>
              <a:rPr lang="nl-BE" sz="2200" dirty="0" smtClean="0"/>
              <a:t>^0.44 x A^0.725</a:t>
            </a:r>
          </a:p>
          <a:p>
            <a:pPr lvl="1"/>
            <a:r>
              <a:rPr lang="nl-BE" dirty="0" smtClean="0"/>
              <a:t>Externe </a:t>
            </a:r>
            <a:r>
              <a:rPr lang="nl-BE" dirty="0" err="1" smtClean="0"/>
              <a:t>Traces</a:t>
            </a:r>
            <a:endParaRPr lang="nl-BE" dirty="0" smtClean="0"/>
          </a:p>
          <a:p>
            <a:pPr lvl="2"/>
            <a:r>
              <a:rPr lang="nl-BE" dirty="0" smtClean="0"/>
              <a:t>I = 0.048 x </a:t>
            </a:r>
            <a:r>
              <a:rPr lang="nl-BE" dirty="0" err="1" smtClean="0"/>
              <a:t>dT</a:t>
            </a:r>
            <a:r>
              <a:rPr lang="nl-BE" dirty="0" smtClean="0"/>
              <a:t>^0.44 x A^0.725 </a:t>
            </a:r>
          </a:p>
          <a:p>
            <a:pPr algn="r">
              <a:buNone/>
            </a:pPr>
            <a:r>
              <a:rPr lang="en-US" sz="1200" dirty="0" smtClean="0"/>
              <a:t>	I = </a:t>
            </a:r>
            <a:r>
              <a:rPr lang="en-US" sz="1200" dirty="0" err="1" smtClean="0"/>
              <a:t>maximumstroom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dirty="0" err="1" smtClean="0"/>
              <a:t>dT</a:t>
            </a:r>
            <a:r>
              <a:rPr lang="en-US" sz="1200" dirty="0" smtClean="0"/>
              <a:t> = </a:t>
            </a:r>
            <a:r>
              <a:rPr lang="en-US" sz="1200" dirty="0" err="1" smtClean="0"/>
              <a:t>temperatuur</a:t>
            </a:r>
            <a:r>
              <a:rPr lang="en-US" sz="1200" dirty="0" smtClean="0"/>
              <a:t> </a:t>
            </a:r>
            <a:r>
              <a:rPr lang="en-US" sz="1200" dirty="0" err="1" smtClean="0"/>
              <a:t>boven</a:t>
            </a:r>
            <a:r>
              <a:rPr lang="en-US" sz="1200" dirty="0" smtClean="0"/>
              <a:t> de </a:t>
            </a:r>
            <a:r>
              <a:rPr lang="en-US" sz="1200" dirty="0" err="1" smtClean="0"/>
              <a:t>omgevingstemperatuur</a:t>
            </a:r>
            <a:r>
              <a:rPr lang="en-US" sz="1200" dirty="0" smtClean="0"/>
              <a:t> </a:t>
            </a:r>
            <a:br>
              <a:rPr lang="en-US" sz="1200" dirty="0" smtClean="0"/>
            </a:br>
            <a:r>
              <a:rPr lang="en-US" sz="1200" dirty="0" smtClean="0"/>
              <a:t>A = </a:t>
            </a:r>
            <a:r>
              <a:rPr lang="en-US" sz="1200" dirty="0" err="1" smtClean="0"/>
              <a:t>oppervlakte</a:t>
            </a:r>
            <a:r>
              <a:rPr lang="en-US" sz="1200" dirty="0" smtClean="0"/>
              <a:t> </a:t>
            </a:r>
            <a:r>
              <a:rPr lang="en-US" sz="1200" dirty="0" err="1" smtClean="0"/>
              <a:t>uitgedrukt</a:t>
            </a:r>
            <a:r>
              <a:rPr lang="en-US" sz="1200" dirty="0" smtClean="0"/>
              <a:t> in mil²</a:t>
            </a:r>
            <a:endParaRPr lang="nl-BE" sz="1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MAX stroom door </a:t>
            </a:r>
            <a:r>
              <a:rPr lang="nl-BE" dirty="0" err="1" smtClean="0"/>
              <a:t>trace</a:t>
            </a:r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6" name="AutoShape 2" descr="http://forums.carvinmuseum.com/userpix/2827_carvin_x100_pcb_top_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http://forums.carvinmuseum.com/userpix/2827_carvin_x100_pcb_top_1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617290"/>
            <a:ext cx="3039889" cy="228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BGA staat voor </a:t>
            </a:r>
            <a:r>
              <a:rPr lang="nl-BE" dirty="0" err="1" smtClean="0"/>
              <a:t>Ball</a:t>
            </a:r>
            <a:r>
              <a:rPr lang="nl-BE" dirty="0" smtClean="0"/>
              <a:t> </a:t>
            </a:r>
            <a:r>
              <a:rPr lang="nl-BE" dirty="0" err="1" smtClean="0"/>
              <a:t>Grid</a:t>
            </a:r>
            <a:r>
              <a:rPr lang="nl-BE" dirty="0" smtClean="0"/>
              <a:t> </a:t>
            </a:r>
            <a:r>
              <a:rPr lang="nl-BE" dirty="0" err="1" smtClean="0"/>
              <a:t>Array</a:t>
            </a:r>
            <a:endParaRPr lang="nl-BE" dirty="0" smtClean="0"/>
          </a:p>
          <a:p>
            <a:pPr lvl="1"/>
            <a:r>
              <a:rPr lang="nl-BE" dirty="0" smtClean="0"/>
              <a:t>Geen pinnen meer, maar balletjes</a:t>
            </a:r>
          </a:p>
          <a:p>
            <a:r>
              <a:rPr lang="nl-BE" dirty="0" smtClean="0"/>
              <a:t>De </a:t>
            </a:r>
            <a:r>
              <a:rPr lang="nl-BE" dirty="0" err="1" smtClean="0"/>
              <a:t>footprint</a:t>
            </a:r>
            <a:r>
              <a:rPr lang="nl-BE" dirty="0" smtClean="0"/>
              <a:t> is hier essentieel!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BGA &amp; WLCSP Design		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73730" name="AutoShape 2" descr="data:image/jpeg;base64,/9j/4AAQSkZJRgABAQAAAQABAAD/2wCEAAkGBxQTEhUUExQWFhUVFhgXFxcUFRcYGBcaGBcXFxgfGBgdHSkhGSAlIB0VITEhJSkrLi4uFyQ1ODMsNygtMCsBCgoKDg0OGhAQGiwkHCQsLywsLCwsLC8sLCwsLCwsLCwsLCwsLCwsLCwsLCwsLCwsNCwsLCwsLCwsLCwsLCwsLP/AABEIAMgA/AMBIgACEQEDEQH/xAAcAAEAAQUBAQAAAAAAAAAAAAAAAQIEBQYHCAP/xABCEAACAQMCBAIIBAMECQUAAAABAgMAERIEIQUTMUEiUQYHFDJhcYGRIzNSoUKCkiRDYrEIFVNyorLB0eEWRFRjc//EABcBAQEBAQAAAAAAAAAAAAAAAAABAgP/xAAeEQEBAQACAgMBAAAAAAAAAAAAARECMRIhA0FxUf/aAAwDAQACEQMRAD8A7jSlKBSlKCKUpQKUpQKUpQKUpQKmopQTSopQTSovU0ClKUClKUClKUClKUClKUClKUClKUClKUClKigUpSgUpSgUpSgUpSgUpSgUpSgUpSgUpSgmlRSgmlRSgmlKUClKUClKUClKUClKUCoqaigseO8SXTaeWd/dijZz8cRcD6mw+tcS0HrV4gUkmkeIBbBY/Z2KMx7ZhrjvuT26VtHr741hpYtKp8WofJh/9cdj+7lPsa5imgZTptMRKuVppAlpRY+6wRfgCbHzozXV+F+s92eOOTTLI7x8w+yzK2Ki5OSvbE23tkazXDfWXw+VQTKYrm346Mgv5Z2x/euF6jiAf2qcmJma0cea4OAfCGRF2BCj5Vex6I83S6fGQYrzpcCJhc7ghR08I6HfepqbXo7R8QilF4pEkHmjqw/Y1c15e9tBTUTgx8ySQLGQDHIovsy47DYAHfa/etr0XpNrIZ1iSadUjhDSi66oE43v4rlR8iKq+Tu1K5Bwj1sT8uNpo4JWeTDGNmicDsxDZLbp3FbbpfWPpS0iypNEYtpCU5iL/PEW2+dqLrcqVjOH+kGlntytRE5O9g65f03v+1ZOilKUoFKUoFKUoFKUoFKUoFKUoFKUoJpUUoJpUUoJpSlAqKVh/S7jI0ejn1B/u4yVB7ufCg+rFRQcH9Y3ExrOLuM0EcJECmQ+D8P37/zlh/LWKV/DqdSIwovyozBIUVGPgGK3uwIF/rVlwfUtHFNNzCJGGIvFkJC98zkdgbZGrlNDl7Lp0WKRiOaxhezkHbF3bYMAL/Wow+siW9l0zSMq35rieOyoWNgdvEykA1WGGOr1GCWvyozHIYwpY2BWPqykC9vjvVCaoZ6nUBpkKjlxAgSg/wAOLynYW33H0vVjxJ1XTwIDExa8jFA2a32CuT1t5DzolZcjE6TTszqF/FdZ4/ApYi2y+J1Kg7k96+ckgKaqYBbu/LURvywLm20XUqQOh896wWl4rKjl0chihS43OJFiLn4VWOIXjjjKIQrliQuLNe2zN3H/AHqGto5OE+mhkLIsUYkZdRHcAkFj4U3IIAAJ8qseYTppWAF55wtkkK7A5W5I2t5X6Xq3h4yofUyAyxu6YxBGDLvZSHZzla19x59q+8JWT2SFGga2TMWBi3J92Rz73wtQ7ZaZ/wC1HNiPZdOABqIVfcIDYqosOt7mp4LxvVRx6ZIZpA8sp9yYucdtuU90Ub7fKsWZjydZMFlTmSCMGJgYbM1yrFjkTtt5199PMranTqXR0iiG8oMABxJ3IF9vOmjdNP6zNTH7QXKSLC+KCSMq7b28TxnBT9PvW0cP9ZEbSrFLC6uyBrxOkqAEX3NwR9q4yMxo7gSBZtR5gxtjv094nesjPIpn1DnAmPT42kBiOWAUAKvUgna/W29NX27pw30t0c6ho50sTYZ3S5628QG/wrNK4IuDceYrzRplW2kTxruXc/mDa24jHlvVxpOOTIk8kU2LPMMWWRkf3v4Ywcd77gi1XV16QpXG9N6fayKeSNnDJElzz4wz3C3sWisBc7b3611D0Z4wNXpYtQqlBIt8SblSCVYX7i4NjVWVlKUrGcW4/p9MLzSqv+G9279FG/Y9qlsnasnSubcc9aSpcQR9CVLzH3Tv/dqb22BvfofpWyegfpJ7bp8mtzUOMgAt13RgOwK2+oNZ4/JLcibGy0qy4lxaHTgGaRUvcgE7tiLtio3aw3Nq0/i3rT0sW0atKdt7hVse/dj/AE1q8pFb7StJ9CvTVtZMyOgQWOAsQbqfELk+K6lT0FrH4VuwpLL0FKmlURSpqKCaUpQRXIP9IPjJEen0ineRjK4H6U8KA/NiT/JXX680el/EP9YcXlfGSSJH5S8kXYRxXBK/zZt9aJWNkFhptOZZI1vzHE6eBGOwKgC5GN9z51VzxI2r1LLC4AwXflm5sitHGLHoAbfe9UabiIDaidZmV8cI1kQOXU7WLmwUhe4FfP2NjHp4ESGRpSXBia8hBOIVz/D3sKyiuWEpFBCROjSHmODujDorIg+tWXpFrObOxyzCgIrYBLqvTwjp3rJpOq6l5F58KwoVXE81kYDGzOdgt/oL7dq1uVyxJPUkknzJ3NGaipFRWY0MoTTSeNcpHVMCgJx65ByPDY2ojFVUDWzNw9H1EMRhDKkOUvsrgswILXLNsCO47CsS2ki5LyZOrcwCNCpKle936XAomVZrMQAATa+XXuOlZIcdkMkksmMjuhS8ig2FrAjoAQOlD6PyGYRRMkrmMSfhuLAWyIJNhcDqKx50zhcypxJxDWOJPlfoaJrKaXXR/wBnQoQEa7sjG7XPkdgbVetxFWTWSZ7ytiokXNmBYEnPsQBufp3rWa+se9vmPp8aLOTctBcaiEKvTTNf2V/Gcgxs5PTsLeVY+I5aWBSR49STZktcWHWTv8qu3Kc6VlELBNKB1MXixsbC92a/0JHlXwgYiPRJIsirzGYO13UqSAcI/gQe/lUdFzMhEmtbl4gAg8lxgvQdR7wvbbvXa/VsluGaT4xA/ck/9a4fK4eLXSYR7yixJwdRl0WMbf8Aa1d59BUx4dowf/jQ/wDIprUSdrH1lDUDRPJp5GRoiHcJsXjAIcX6iwOW36bVw2bXZE5NiGADEDNiy73OXu3NySD3Nem3QEEEXB2IPcGvO/pJwEaPVTaZsxESGQxgFjE1zGACQDY2U3/Qa5/Jxm7V5RrsurG9lALLixY5kkm5IJFwa3H0C442m1Kytni9otRniBc2KsqjcBdj06XrBDT4qfAiA2jlG0rjHfIA2MdyD0IvYjtVXDoHmfGCN9TLbElFLgDteQ2VPmT0+1YvL649s/jrnrZ4fzNGsoAJhkVj3uj+Bhselyh/lrh2qTy/hNjZLDfcEnv9a9D8B4ZM/DvZ9aoDtG8bANnZGuq5N0LBSLkeVcd03ofr5nKromupKNJO+EZKPbJL2JBAsLBhaull3WrFHoZxIRalJFG/v2GTv4TZwzbWBXIm4I93pXoaJwQCNwRcH4GuUcL9VGoYf2vWBVuW5WlQAAt72LsABcbWCdq6lw7SLDEkS3KxoqKWNzZQALnuavHjZqyYuKUpW1KipqKCag1NRQa96wON+x6DUTA+MJhH/vv4E+xN/pXmvhkYi08spE4c2SKRDjHkfeDnqfDltXTf9IPjVzp9GvxnkA+qRi3x8Z+grm+pCW08CySxi+UvPFkjdiMWVfLEAk97i3xlSq5DePT6dJ1ZXbNldcFjfoAzHrtVwqBp5ZDAjx6dSGMDYICoxDgixNzY36mntLyTTzsYJ1hQreUBAyqMUwj7nuFrHyQcvTKWikDTN4JC3gdF2ICdz03NRH0E2GkYBpQ0ri4KgROqj9R3J36Dbz7VhjWZ47qAVhjWWV0jTYSgLgTuwVew377/ALVhqM0FbOFuukhWZCpOeMqhEjdjuGb+IWtvWswrcgE2uRva9t/LvW3JqmbUyycyCZdPFYGdQgkVVxARB/F5felSLcEM2rmMIIAKqYWwSNmIUEL1ZSO3xql7cnTQ811ycuwmW0SEmwIPVhb/ADq3l0+GlQmFgZpDhLmcXVeqhO53G/wrKJql9qiCzYCGPZtXHfcC7Lhv8h51FRYPLrZikMqxoQGRuWq9EVkXq23bvVlxSRl0emjPOAOb4yW5ZJNrxgf9fOojjb2SWUxRsZJQokys6kXZgIweh27Wr5ekKhWjQLMuEShlnO6sRc4Dsu9Gaw61ecM3kQXIBYXIFyN/KrQCsn6O7aiI5tHZss1UsVsLg4jc1ak7ZjXTh/bZCY3viimQYydrFUGwNh9KuV0uM+jBE0NoQ9weab7sGUD3QTWLaQtpZTlEzPqBfIfjG1ze/ZTff51mtPHbW2VJohHp7kRMJG/KNyx6AHb5AUbYh5r6WYkxFmmuSR+Md2J36W8/pXo/0ajx0mmX9MEQ+0aivNMmo/sRS43kyxwAPQj3+ptttbvXqHQJjEg8kUfZRWp0vHt9zWn+sP0SfXLE0JRZo2teQHExt7wNtzYgEfXzrcL185tQqC7sqjzYgD96lm+m2hcG9VWnWzat21LfpPgivt/dr16fxE1vWj0ccShIkVFHRUUKo+grD63020EXv6yC46hXDn7Lc1iNV60NGoOC6iWzKpxgZAGb3QTJiFJ7XqyZ6ibI3alcx1frZNwE0oW8jR5anUKgVlF2yCK5A7X6XrXdT63NW9uWdPGWRiFSGSVw4JCoSWA8XXIA28quJ5R3CleeNV6ccQlBIn1JBjWRcVihWyH8fdVuygggEG+3nWX9XPpHKnEAs0nhmsv4moaV/wAUAxKtyVNmAB6EZm9MTzdxpQUqNopSlBNQTU1qXrS4z7LwzUODZ3Xkx+eUvhuPkCzfy0HBfSHiya7ic07yFImksjAFisaeFCB8hl9ajS6x+ZqNUJo2MS4rzwC7qfAuK9Abb+Qq24FPJBDLNFLEptyyjKGch7g4X6WF96jV6No4YYjCmUh5iujBpWQbYm18d79fL4VmoS6Yx6WMNpxlM90lvdyqndQAdt/MdvhX2dY/aIY85YFjVcjKMmR7XOK9h8KMsA1SpebTRxgAk+ORHA8WxsFF+3T71VotVJbU6gTRlmGLCUZSOGO5W4t0Bv8AOoPlCTqdSzSEyEnxMRbLewuADj4QPlWP4rGqysqqVAAuCe5323NtiNquX4K4WMtZDLulwTe22xUE9fMCsbLEysQ4KsDuGBBB+IO96xJfPdYvT68P1bRSJImzIQRsD0+B61dR8S8MwZEZpTlmR4lNyxxPQXNY/wDeoroms4s0LNpwOZEq/mMGzsxa5ZF2A27VdrrSW1komjbIFfxlBlkVja69bED7WrWvlVQJ6UNZ6bS2h0yGGxkJbONrvIMrDw9rVY+kMuU72MhANvxTd9tvFVpDqCrKwJUrYqVOJFu4IqiVixubkk7nzPzolqKyvo9OEkZ8mUrG5UqAd7WF79BWKJrL8Fkxj1J5pQtGExC35gZtxf8Ah2B3qJxXG500KBonzmY4jaXsLOf0+XxrImNV1OqvHJFy4iFWI5hG2Hjb9PX71b+zlvYY8IpL7hYjZ2u3R2HQ7bVQJFX20gSxHdQi+JbFh4ZGv23377VqNonYHTQJzFYMxJULZkPui577V6U4mHEEnKNnEbYHrZgpx+e9q86zPn/q9ObHLYxiyIFZMpFur/qPxr0qBtarF4915w/9V62cRl5dS4ZzG9phChdh4ACmOFupv5Vhsi+HNMILCSF3mZpCGG5kYG5U7gKw8qvPSzhXJ1mtgCXxdpEJfEKhPM2W9n8LAW3O21Y+ZwMyPZ4yRHOgW7m/aNXINjvdlJtfbfaqziYtTnivMY8yIxMkMQvdN4VP67kISRvap5bS74yuZYzZ5JAoMkQu7X2DAAWCnfeolnP4mMsr4ss6mKLBbttK5AJ5dr4hht8u0SwBcjyGIRkmAmlFzC9sVKgjLIkEsov8qgpkK2YhYEzjSVdy7AptgCblWY3Yqdj9q+r6s3YrK5Kss68mLBQzC0p29zEbAjbbtXzEnLbZ4EMcuxReYSsqnIgkWkVALWbe7bVKtsAWndY2MRwXBeU+6AMb4lmucW2+dUVcjEk8lysbq9ppMbwyj8NSot1uGLL59qaWXlMlngjZHaMuq8xgCchJ/ixOwINxaqI9IQQGjRWDPp3M8psJOoYgElcQbXAK3XvVCuCMc415kdikUNzlEfwwem7kDxC/XcGg9Rej/ExqdNDOuwljV7eRI3B+INx9KyFc39S3GTLp3iYyMyNzA0gtlzCTJif4gJBJv18QvXSKjpKVFTUUUNcN9f3GeZqINIp2iXmuB+uTwoPmFDf113F2sLnoN68pca4smq10uolyKyys3h/2Y8MYHxxC0Sq+IaZ1XT6dtOuZ/EyjOUkivsoNunS9vjURCA6s+KXTRRjw/wAciMg3B8iW7dr/AAqNDLHz5ZFmkg5YLQ/xPt7oJvUQyyJpXYPGw1LYspAaTc3JBIuPiQe/zrIq0WqkWHUTiaO8n4bowykcOd2FxtsNz5VOs0zxwwRtp1DSEuki7ySJ7tvhvenEdOVXTwtpwj2zZluXlVvd7ntfavpEITq/BLLp0jAxZ7u6sq3IttY5A7dr27VAAiGpRcpdMkYFy3idXA32/hue1NFqnCaicSxsWODCQK0jZHqtwewN6o0molEOpn5kZzvG6vYyNzDYlbi/S+/l036zrITDDCjQYtIxYSA+ORfdIt0G9/rQUa3RmOCBH0+LuS4kDXeRL42t0Hej6LTNqCgeSGML1kXJsgN7gdLnt8auVMXtUYWWTTqig5SeJ1YC5CgfYD41RpJ5OXqpy8TZDF87GRsmtdL97X+lEyMaOFNymlyTFXCWy8RJvay/SqNVwuWMoHjYF1DICN2B6ECshq4ikEKyacqXYsHBu0qiy2tv0ufqfnV7BLGNWMJngWNfC8ylnuq7gjyuNge/ejPjGskEbeXX6UNZ7SSP7NO7cpuZIoZnsZr3a+J7XO5/801eiRW0yPC8WQGbAly4LHxKvbbt8KM+NYECs3opcdHLaRRzJFQx28TAeK/TYA27+VfP2GFnmxlKIgJjEq+OSxsF22Br7PGw0sQwjYSSsylSOabWFm32W17fH5UXjGRWK2pgR9PYLGrFdO3ibw3DXBPiqy02oC6bUgSMokkUcsgkMN9y3w8NXPgTVyXE+l5aNYISzq2NrMb7A3+gNfCKQjRlRIhEmoAMePiBA2JPYG/S/c+VVWTjDNrOHITE1m0wBiFh+Yps3m3c16OFeeuGwEcW0KNEkTK0FxGbq1hnkf8AEd716FrS8ftxD11cPEfENPPgriaPAhyVQshx8RHTZ1/prQYGwwBeBMWkgdlTNirXydh0cbkAg3rtHrz4bzOHiUdYJUbb9L/hn92U/SuJTSWD+KCMPGkgCLfdPdQG3gY7k9t+u9C9qtPLly8mnceKBggsMTcxorG43NyVPkfpVDpj4A0SgkvAzTSEKJP1EXvHiLfC4qmeUyZ2eeRnVZfCtgZFHjLLvcKvMswt5+dJdPcPjEFDxrKhkluwVdmx3sxY32IvtRl8otTvixSNTHymKxg5BfEtx3JYKC3X7VR7WWyMrSMWSws1vEotGWv1A6Wr5aiMKQAytcA3W9hcXsbjqOhr5g7gnffp51NZ1kDGCCQkSh4w4MkmTAxXDWNzZnIbwt1uO1Vy6w+IrKA11nUQx4hZLWYdsMRfpsbV8IZRZnSOEYSCQCQlmIbwhLHZ1HU33+dfVtQFsOexWN2T8FLfhSfmFWPS52xYd/vWm2+rPiQ02vSyy8uQhcpWAtFNYISvRryBPEOxNehK8oQwEFbxvkknKJlkwClt4dtmTHdv07V6b9GOJ+06WKba7IM7EEB18LgEeTBqrfFlKUpUaRXK+OepiGWSSSKdozI7PiyAqpYliFsRYb/GuqUoPPPFPU9r4rmLlzL/AIHs32YD/OtV4l6L62D83TSqB3MbY/1Db969YUomPImn4hLHIsqswdLWYG5Fq+ul4syCcWVjOCGZ1uwubkg9ifOvUnEOAaWf87TwyfFo1J+9ritX4l6p+HS3xR4ie8chP/C+Q+wqYmVwVp4jDGojxcOTJJe+Q2AGPa29ZAcltXEsczxxootJMLkEC5sB2veuhcQ9SR35GqHwWRCPuyk/8tavxH1VcRjJKxrIPOORT0+DYn9qmHthdHPKTqtTlE+xDGTHJsjhdFO/Q3+Q+FWs0GOljy07KZHJWYk+NQACAOh3NU67gWqguJYJE8yyMo+5FqtjrHtHe55Z8N7kDe9MTf6yaJGdTAsczxqqKc5hfBtywAHbfb619NJJKfa57xSCxVmltc5G10B3vareHjd9RLNKscrSKw/EXYEiwIA7gdvl5V8Fki9nYYEzFx48vDjvcY273/amLr7akY6aHKEqzuTzTuHUWWwXptuftWT00sftacud0WNRaSYE4sqgkAdTuNgatHUNLpY4526LvKLJGxJyAHS3/mriGSRp9XKyxzlUfJzYKLeHJR3G4sLeXlUFpA8h02okKxsHZQzMQZAxY3wF/MHt3qZYkDaVWieLbJ2FyXBa4Kj4dPPr8LW4hT2ZPw3DNJ+YW8DLsCAu2/1/61kon/tkAj1B8CLZ9RbFGUXK2NxiCB87VUU6bUESat458bo1jMAXkDG1vgx86+c2nYaTTgxJZpGYMLZuBYFTvcD9rk0hVjDqZTGkgyXKQ9ULHqvlci3TuaTxoPZAVkiuLyOdwbm2SAADYdbd+tBsPotCDxvTKsbxKrk8uQkspWFib387X+tegK4L6vRnxtDm0gHNYO/vMOWwBP3rvVaODGek3DfadJPB3lidR8GKnE/Q2NeYOH6kqsThooyjlblbyWkHiZlt4gBcda9ZGvMfpdw7ka/XQfhqpZnUyLvYnnIsZscSQwXbyovJiI5lAT8SWRY5GTwDFeU36W3xLHLY1VHAYyCYBeKUo/Oba7+6GS+1tzcVMup5ha80jtLErMsaWvKmyK69wAL5CqV0+YBELHmxHFpJLXeP8xlOwPQjE360ZW0+mCg+NCyuUKqSdh/EG6FTuKqGnyRcVkzzwa48ALe4AexPi6ntX3d7qbtBGssQayrexiJCqdrxsxF7jY5b9bVMr80nxTytLGG2W15V6368xVAO4sd6mM4qj05WwZIUIaTTuZWvZuuTLvjjfEMNvDVCzZYgysc0MTJFHv4PyQezhjidt9qgQ7ErFGokjEiNJJc/hmzYG/ViG8Lf9qnUaonM84AtjOFhjsol6EEC2BUFtxtWsaSunMljynJkVkzlksObHuxU7DZbDFvOuw+pHjIeOXTnli2MyJH0VW8Di3Y5KGP/AOtcdliBzKxSuPDMGmaxKD8y4Fg4LdwL7fOtk9AuLjScQiYmFEaQKQl2JTU2XEP1xRuWSCdsT1osej6VAqajaKVNKCKUpQKUpQKUpQCKw3EfRTRz7y6aIn9QUK39S2NZmlBz/iPqj0MnucyI/Bg4+zAn961fiPqUcbw6hG+DqyH7jIftXaKUTI848S9WnEId+UXA6GMh/sAcv2rATaCeG6uhUuLEOCpNj5G1erapljDCzAMPIgEfY0TxjyhPrXMccbZBYzdVN8R0vYH6VeJxhX1LSyxxuCpGNiq3IxU2HlsfpXobXehehlvlpowT3jBjP3Qita4n6otJJvG7xn4hXH+Qb/iqYZXFUaIwMDmZmkvsfCV36i253/zrNRqW1OkSOdZSqIVMouqk+JkN+17/AL1tOv8AU3Ov5UqP8yyH7EMP3rFar1VcQQFlEb7e6sgy+xAH2NMT3F76r7txlywGQjnJx3XLJVJHw3rudcf9UHAdRBrZWngeO0BUFxYXLpsD32H7V2CqvHorh/ru0fK1+n1KhfxExOa3TKNreIdD4WX+mu4Vzn16cN5nDxKBvBKrfyv+G37lT9KLXFHn5dl54/BmYIIh/C/5jo/0GxHeqTGoDERyuIpAxL3A5THwh1HuljbcedVPMe7wxrNDZgig25fuhhYYsSq7jzvVKPzWW5nlaSPCwNvxBsgB3zUeHajCvxREkCGNoZQw6M5EnQA7h1UAdT3+dfJ5VAI5ruIpPDy1Kry2PjIPVCTYfWq4YNkIjiQSI8WUrEjJd2exJMbe6BsB+9TBMZCo5rNnFy3SCIswCflqwHvgkKb9aoezlCx5H5Miseef7uT8tXS/iHe4HfypzjGQDMi8qQr+ELkpIDzGV7eIW2sfOszw70H10+JXQzm8dmadhEA1/CwyKtYDHaxraNB6oda4Ikl0unDRrGwjQylgpByOyjK4FyD2ouOdoi7eCSQRuUbIlUwf8sH/AGZvc9bUClNmMUVi8DnZms25ZrbG3QMPKu1aT1Oaa+Wo1GonJABGSxqbdNgMv+Ktl4X6A8O05Bj0kWQ3DSAysD8GkJIouMl6MaqSXSQSSqVkaJS4IscrC5t8eo+BrKVFKjSaUpQKUpQKUpQRSppQRSpqKBSlKBSlKBSlKBSlKBSlKBWL9KOGe06SeDvJEyj/AHreH97VlKUHBeDeqfiBCZjTQFXzDMTJJew2IUWI2vbKto4f6m0AXn6yVwrFwsSrEoY9bXyI+lq6lSiZGn8O9WXDYv8A2yyHredml3+TG37VtOk0UcQxjjRB5IoUfsK+9KKUpSgUpSgUpSgmlKUClKUClKUClKUClKUClKUCotU0oIpU0oIpU1FApSlApSlApSlApSlApSlApSlApSlBNKUoFKUoFKUoFKUoFKUoFKUoFKUoFKUoFKUoFKUoFRSlApSlApSlApSlApSlAqaUo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3732" name="AutoShape 4" descr="data:image/jpeg;base64,/9j/4AAQSkZJRgABAQAAAQABAAD/2wCEAAkGBxQTEhUUExQWFhUVFhgXFxcUFRcYGBcaGBcXFxgfGBgdHSkhGSAlIB0VITEhJSkrLi4uFyQ1ODMsNygtMCsBCgoKDg0OGhAQGiwkHCQsLywsLCwsLC8sLCwsLCwsLCwsLCwsLCwsLCwsLCwsLCwsNCwsLCwsLCwsLCwsLCwsLP/AABEIAMgA/AMBIgACEQEDEQH/xAAcAAEAAQUBAQAAAAAAAAAAAAAAAQIEBQYHCAP/xABCEAACAQMCBAIIBAMECQUAAAABAgMAERIEIQUTMUEiUQYHFDJhcYGRIzNSoUKCkiRDYrEIFVNyorLB0eEWRFRjc//EABcBAQEBAQAAAAAAAAAAAAAAAAABAgP/xAAeEQEBAQACAgMBAAAAAAAAAAAAARECMRIhA0FxUf/aAAwDAQACEQMRAD8A7jSlKBSlKCKUpQKUpQKUpQKUpQKmopQTSopQTSovU0ClKUClKUClKUClKUClKUClKUClKUClKUClKigUpSgUpSgUpSgUpSgUpSgUpSgUpSgUpSgmlRSgmlRSgmlKUClKUClKUClKUClKUCoqaigseO8SXTaeWd/dijZz8cRcD6mw+tcS0HrV4gUkmkeIBbBY/Z2KMx7ZhrjvuT26VtHr741hpYtKp8WofJh/9cdj+7lPsa5imgZTptMRKuVppAlpRY+6wRfgCbHzozXV+F+s92eOOTTLI7x8w+yzK2Ki5OSvbE23tkazXDfWXw+VQTKYrm346Mgv5Z2x/euF6jiAf2qcmJma0cea4OAfCGRF2BCj5Vex6I83S6fGQYrzpcCJhc7ghR08I6HfepqbXo7R8QilF4pEkHmjqw/Y1c15e9tBTUTgx8ySQLGQDHIovsy47DYAHfa/etr0XpNrIZ1iSadUjhDSi66oE43v4rlR8iKq+Tu1K5Bwj1sT8uNpo4JWeTDGNmicDsxDZLbp3FbbpfWPpS0iypNEYtpCU5iL/PEW2+dqLrcqVjOH+kGlntytRE5O9g65f03v+1ZOilKUoFKUoFKUoFKUoFKUoFKUoFKUoJpUUoJpUUoJpSlAqKVh/S7jI0ejn1B/u4yVB7ufCg+rFRQcH9Y3ExrOLuM0EcJECmQ+D8P37/zlh/LWKV/DqdSIwovyozBIUVGPgGK3uwIF/rVlwfUtHFNNzCJGGIvFkJC98zkdgbZGrlNDl7Lp0WKRiOaxhezkHbF3bYMAL/Wow+siW9l0zSMq35rieOyoWNgdvEykA1WGGOr1GCWvyozHIYwpY2BWPqykC9vjvVCaoZ6nUBpkKjlxAgSg/wAOLynYW33H0vVjxJ1XTwIDExa8jFA2a32CuT1t5DzolZcjE6TTszqF/FdZ4/ApYi2y+J1Kg7k96+ckgKaqYBbu/LURvywLm20XUqQOh896wWl4rKjl0chihS43OJFiLn4VWOIXjjjKIQrliQuLNe2zN3H/AHqGto5OE+mhkLIsUYkZdRHcAkFj4U3IIAAJ8qseYTppWAF55wtkkK7A5W5I2t5X6Xq3h4yofUyAyxu6YxBGDLvZSHZzla19x59q+8JWT2SFGga2TMWBi3J92Rz73wtQ7ZaZ/wC1HNiPZdOABqIVfcIDYqosOt7mp4LxvVRx6ZIZpA8sp9yYucdtuU90Ub7fKsWZjydZMFlTmSCMGJgYbM1yrFjkTtt5199PMranTqXR0iiG8oMABxJ3IF9vOmjdNP6zNTH7QXKSLC+KCSMq7b28TxnBT9PvW0cP9ZEbSrFLC6uyBrxOkqAEX3NwR9q4yMxo7gSBZtR5gxtjv094nesjPIpn1DnAmPT42kBiOWAUAKvUgna/W29NX27pw30t0c6ho50sTYZ3S5628QG/wrNK4IuDceYrzRplW2kTxruXc/mDa24jHlvVxpOOTIk8kU2LPMMWWRkf3v4Ywcd77gi1XV16QpXG9N6fayKeSNnDJElzz4wz3C3sWisBc7b3611D0Z4wNXpYtQqlBIt8SblSCVYX7i4NjVWVlKUrGcW4/p9MLzSqv+G9279FG/Y9qlsnasnSubcc9aSpcQR9CVLzH3Tv/dqb22BvfofpWyegfpJ7bp8mtzUOMgAt13RgOwK2+oNZ4/JLcibGy0qy4lxaHTgGaRUvcgE7tiLtio3aw3Nq0/i3rT0sW0atKdt7hVse/dj/AE1q8pFb7StJ9CvTVtZMyOgQWOAsQbqfELk+K6lT0FrH4VuwpLL0FKmlURSpqKCaUpQRXIP9IPjJEen0ineRjK4H6U8KA/NiT/JXX680el/EP9YcXlfGSSJH5S8kXYRxXBK/zZt9aJWNkFhptOZZI1vzHE6eBGOwKgC5GN9z51VzxI2r1LLC4AwXflm5sitHGLHoAbfe9UabiIDaidZmV8cI1kQOXU7WLmwUhe4FfP2NjHp4ESGRpSXBia8hBOIVz/D3sKyiuWEpFBCROjSHmODujDorIg+tWXpFrObOxyzCgIrYBLqvTwjp3rJpOq6l5F58KwoVXE81kYDGzOdgt/oL7dq1uVyxJPUkknzJ3NGaipFRWY0MoTTSeNcpHVMCgJx65ByPDY2ojFVUDWzNw9H1EMRhDKkOUvsrgswILXLNsCO47CsS2ki5LyZOrcwCNCpKle936XAomVZrMQAATa+XXuOlZIcdkMkksmMjuhS8ig2FrAjoAQOlD6PyGYRRMkrmMSfhuLAWyIJNhcDqKx50zhcypxJxDWOJPlfoaJrKaXXR/wBnQoQEa7sjG7XPkdgbVetxFWTWSZ7ytiokXNmBYEnPsQBufp3rWa+se9vmPp8aLOTctBcaiEKvTTNf2V/Gcgxs5PTsLeVY+I5aWBSR49STZktcWHWTv8qu3Kc6VlELBNKB1MXixsbC92a/0JHlXwgYiPRJIsirzGYO13UqSAcI/gQe/lUdFzMhEmtbl4gAg8lxgvQdR7wvbbvXa/VsluGaT4xA/ck/9a4fK4eLXSYR7yixJwdRl0WMbf8Aa1d59BUx4dowf/jQ/wDIprUSdrH1lDUDRPJp5GRoiHcJsXjAIcX6iwOW36bVw2bXZE5NiGADEDNiy73OXu3NySD3Nem3QEEEXB2IPcGvO/pJwEaPVTaZsxESGQxgFjE1zGACQDY2U3/Qa5/Jxm7V5RrsurG9lALLixY5kkm5IJFwa3H0C442m1Kytni9otRniBc2KsqjcBdj06XrBDT4qfAiA2jlG0rjHfIA2MdyD0IvYjtVXDoHmfGCN9TLbElFLgDteQ2VPmT0+1YvL649s/jrnrZ4fzNGsoAJhkVj3uj+Bhselyh/lrh2qTy/hNjZLDfcEnv9a9D8B4ZM/DvZ9aoDtG8bANnZGuq5N0LBSLkeVcd03ofr5nKromupKNJO+EZKPbJL2JBAsLBhaull3WrFHoZxIRalJFG/v2GTv4TZwzbWBXIm4I93pXoaJwQCNwRcH4GuUcL9VGoYf2vWBVuW5WlQAAt72LsABcbWCdq6lw7SLDEkS3KxoqKWNzZQALnuavHjZqyYuKUpW1KipqKCag1NRQa96wON+x6DUTA+MJhH/vv4E+xN/pXmvhkYi08spE4c2SKRDjHkfeDnqfDltXTf9IPjVzp9GvxnkA+qRi3x8Z+grm+pCW08CySxi+UvPFkjdiMWVfLEAk97i3xlSq5DePT6dJ1ZXbNldcFjfoAzHrtVwqBp5ZDAjx6dSGMDYICoxDgixNzY36mntLyTTzsYJ1hQreUBAyqMUwj7nuFrHyQcvTKWikDTN4JC3gdF2ICdz03NRH0E2GkYBpQ0ri4KgROqj9R3J36Dbz7VhjWZ47qAVhjWWV0jTYSgLgTuwVew377/ALVhqM0FbOFuukhWZCpOeMqhEjdjuGb+IWtvWswrcgE2uRva9t/LvW3JqmbUyycyCZdPFYGdQgkVVxARB/F5felSLcEM2rmMIIAKqYWwSNmIUEL1ZSO3xql7cnTQ811ycuwmW0SEmwIPVhb/ADq3l0+GlQmFgZpDhLmcXVeqhO53G/wrKJql9qiCzYCGPZtXHfcC7Lhv8h51FRYPLrZikMqxoQGRuWq9EVkXq23bvVlxSRl0emjPOAOb4yW5ZJNrxgf9fOojjb2SWUxRsZJQokys6kXZgIweh27Wr5ekKhWjQLMuEShlnO6sRc4Dsu9Gaw61ecM3kQXIBYXIFyN/KrQCsn6O7aiI5tHZss1UsVsLg4jc1ak7ZjXTh/bZCY3viimQYydrFUGwNh9KuV0uM+jBE0NoQ9weab7sGUD3QTWLaQtpZTlEzPqBfIfjG1ze/ZTff51mtPHbW2VJohHp7kRMJG/KNyx6AHb5AUbYh5r6WYkxFmmuSR+Md2J36W8/pXo/0ajx0mmX9MEQ+0aivNMmo/sRS43kyxwAPQj3+ptttbvXqHQJjEg8kUfZRWp0vHt9zWn+sP0SfXLE0JRZo2teQHExt7wNtzYgEfXzrcL185tQqC7sqjzYgD96lm+m2hcG9VWnWzat21LfpPgivt/dr16fxE1vWj0ccShIkVFHRUUKo+grD63020EXv6yC46hXDn7Lc1iNV60NGoOC6iWzKpxgZAGb3QTJiFJ7XqyZ6ibI3alcx1frZNwE0oW8jR5anUKgVlF2yCK5A7X6XrXdT63NW9uWdPGWRiFSGSVw4JCoSWA8XXIA28quJ5R3CleeNV6ccQlBIn1JBjWRcVihWyH8fdVuygggEG+3nWX9XPpHKnEAs0nhmsv4moaV/wAUAxKtyVNmAB6EZm9MTzdxpQUqNopSlBNQTU1qXrS4z7LwzUODZ3Xkx+eUvhuPkCzfy0HBfSHiya7ic07yFImksjAFisaeFCB8hl9ajS6x+ZqNUJo2MS4rzwC7qfAuK9Abb+Qq24FPJBDLNFLEptyyjKGch7g4X6WF96jV6No4YYjCmUh5iujBpWQbYm18d79fL4VmoS6Yx6WMNpxlM90lvdyqndQAdt/MdvhX2dY/aIY85YFjVcjKMmR7XOK9h8KMsA1SpebTRxgAk+ORHA8WxsFF+3T71VotVJbU6gTRlmGLCUZSOGO5W4t0Bv8AOoPlCTqdSzSEyEnxMRbLewuADj4QPlWP4rGqysqqVAAuCe5323NtiNquX4K4WMtZDLulwTe22xUE9fMCsbLEysQ4KsDuGBBB+IO96xJfPdYvT68P1bRSJImzIQRsD0+B61dR8S8MwZEZpTlmR4lNyxxPQXNY/wDeoroms4s0LNpwOZEq/mMGzsxa5ZF2A27VdrrSW1komjbIFfxlBlkVja69bED7WrWvlVQJ6UNZ6bS2h0yGGxkJbONrvIMrDw9rVY+kMuU72MhANvxTd9tvFVpDqCrKwJUrYqVOJFu4IqiVixubkk7nzPzolqKyvo9OEkZ8mUrG5UqAd7WF79BWKJrL8Fkxj1J5pQtGExC35gZtxf8Ah2B3qJxXG500KBonzmY4jaXsLOf0+XxrImNV1OqvHJFy4iFWI5hG2Hjb9PX71b+zlvYY8IpL7hYjZ2u3R2HQ7bVQJFX20gSxHdQi+JbFh4ZGv23377VqNonYHTQJzFYMxJULZkPui577V6U4mHEEnKNnEbYHrZgpx+e9q86zPn/q9ObHLYxiyIFZMpFur/qPxr0qBtarF4915w/9V62cRl5dS4ZzG9phChdh4ACmOFupv5Vhsi+HNMILCSF3mZpCGG5kYG5U7gKw8qvPSzhXJ1mtgCXxdpEJfEKhPM2W9n8LAW3O21Y+ZwMyPZ4yRHOgW7m/aNXINjvdlJtfbfaqziYtTnivMY8yIxMkMQvdN4VP67kISRvap5bS74yuZYzZ5JAoMkQu7X2DAAWCnfeolnP4mMsr4ss6mKLBbttK5AJ5dr4hht8u0SwBcjyGIRkmAmlFzC9sVKgjLIkEsov8qgpkK2YhYEzjSVdy7AptgCblWY3Yqdj9q+r6s3YrK5Kss68mLBQzC0p29zEbAjbbtXzEnLbZ4EMcuxReYSsqnIgkWkVALWbe7bVKtsAWndY2MRwXBeU+6AMb4lmucW2+dUVcjEk8lysbq9ppMbwyj8NSot1uGLL59qaWXlMlngjZHaMuq8xgCchJ/ixOwINxaqI9IQQGjRWDPp3M8psJOoYgElcQbXAK3XvVCuCMc415kdikUNzlEfwwem7kDxC/XcGg9Rej/ExqdNDOuwljV7eRI3B+INx9KyFc39S3GTLp3iYyMyNzA0gtlzCTJif4gJBJv18QvXSKjpKVFTUUUNcN9f3GeZqINIp2iXmuB+uTwoPmFDf113F2sLnoN68pca4smq10uolyKyys3h/2Y8MYHxxC0Sq+IaZ1XT6dtOuZ/EyjOUkivsoNunS9vjURCA6s+KXTRRjw/wAciMg3B8iW7dr/AAqNDLHz5ZFmkg5YLQ/xPt7oJvUQyyJpXYPGw1LYspAaTc3JBIuPiQe/zrIq0WqkWHUTiaO8n4bowykcOd2FxtsNz5VOs0zxwwRtp1DSEuki7ySJ7tvhvenEdOVXTwtpwj2zZluXlVvd7ntfavpEITq/BLLp0jAxZ7u6sq3IttY5A7dr27VAAiGpRcpdMkYFy3idXA32/hue1NFqnCaicSxsWODCQK0jZHqtwewN6o0molEOpn5kZzvG6vYyNzDYlbi/S+/l036zrITDDCjQYtIxYSA+ORfdIt0G9/rQUa3RmOCBH0+LuS4kDXeRL42t0Hej6LTNqCgeSGML1kXJsgN7gdLnt8auVMXtUYWWTTqig5SeJ1YC5CgfYD41RpJ5OXqpy8TZDF87GRsmtdL97X+lEyMaOFNymlyTFXCWy8RJvay/SqNVwuWMoHjYF1DICN2B6ECshq4ikEKyacqXYsHBu0qiy2tv0ufqfnV7BLGNWMJngWNfC8ylnuq7gjyuNge/ejPjGskEbeXX6UNZ7SSP7NO7cpuZIoZnsZr3a+J7XO5/801eiRW0yPC8WQGbAly4LHxKvbbt8KM+NYECs3opcdHLaRRzJFQx28TAeK/TYA27+VfP2GFnmxlKIgJjEq+OSxsF22Br7PGw0sQwjYSSsylSOabWFm32W17fH5UXjGRWK2pgR9PYLGrFdO3ibw3DXBPiqy02oC6bUgSMokkUcsgkMN9y3w8NXPgTVyXE+l5aNYISzq2NrMb7A3+gNfCKQjRlRIhEmoAMePiBA2JPYG/S/c+VVWTjDNrOHITE1m0wBiFh+Yps3m3c16OFeeuGwEcW0KNEkTK0FxGbq1hnkf8AEd716FrS8ftxD11cPEfENPPgriaPAhyVQshx8RHTZ1/prQYGwwBeBMWkgdlTNirXydh0cbkAg3rtHrz4bzOHiUdYJUbb9L/hn92U/SuJTSWD+KCMPGkgCLfdPdQG3gY7k9t+u9C9qtPLly8mnceKBggsMTcxorG43NyVPkfpVDpj4A0SgkvAzTSEKJP1EXvHiLfC4qmeUyZ2eeRnVZfCtgZFHjLLvcKvMswt5+dJdPcPjEFDxrKhkluwVdmx3sxY32IvtRl8otTvixSNTHymKxg5BfEtx3JYKC3X7VR7WWyMrSMWSws1vEotGWv1A6Wr5aiMKQAytcA3W9hcXsbjqOhr5g7gnffp51NZ1kDGCCQkSh4w4MkmTAxXDWNzZnIbwt1uO1Vy6w+IrKA11nUQx4hZLWYdsMRfpsbV8IZRZnSOEYSCQCQlmIbwhLHZ1HU33+dfVtQFsOexWN2T8FLfhSfmFWPS52xYd/vWm2+rPiQ02vSyy8uQhcpWAtFNYISvRryBPEOxNehK8oQwEFbxvkknKJlkwClt4dtmTHdv07V6b9GOJ+06WKba7IM7EEB18LgEeTBqrfFlKUpUaRXK+OepiGWSSSKdozI7PiyAqpYliFsRYb/GuqUoPPPFPU9r4rmLlzL/AIHs32YD/OtV4l6L62D83TSqB3MbY/1Db969YUomPImn4hLHIsqswdLWYG5Fq+ul4syCcWVjOCGZ1uwubkg9ifOvUnEOAaWf87TwyfFo1J+9ritX4l6p+HS3xR4ie8chP/C+Q+wqYmVwVp4jDGojxcOTJJe+Q2AGPa29ZAcltXEsczxxootJMLkEC5sB2veuhcQ9SR35GqHwWRCPuyk/8tavxH1VcRjJKxrIPOORT0+DYn9qmHthdHPKTqtTlE+xDGTHJsjhdFO/Q3+Q+FWs0GOljy07KZHJWYk+NQACAOh3NU67gWqguJYJE8yyMo+5FqtjrHtHe55Z8N7kDe9MTf6yaJGdTAsczxqqKc5hfBtywAHbfb619NJJKfa57xSCxVmltc5G10B3vareHjd9RLNKscrSKw/EXYEiwIA7gdvl5V8Fki9nYYEzFx48vDjvcY273/amLr7akY6aHKEqzuTzTuHUWWwXptuftWT00sftacud0WNRaSYE4sqgkAdTuNgatHUNLpY4526LvKLJGxJyAHS3/mriGSRp9XKyxzlUfJzYKLeHJR3G4sLeXlUFpA8h02okKxsHZQzMQZAxY3wF/MHt3qZYkDaVWieLbJ2FyXBa4Kj4dPPr8LW4hT2ZPw3DNJ+YW8DLsCAu2/1/61kon/tkAj1B8CLZ9RbFGUXK2NxiCB87VUU6bUESat458bo1jMAXkDG1vgx86+c2nYaTTgxJZpGYMLZuBYFTvcD9rk0hVjDqZTGkgyXKQ9ULHqvlci3TuaTxoPZAVkiuLyOdwbm2SAADYdbd+tBsPotCDxvTKsbxKrk8uQkspWFib387X+tegK4L6vRnxtDm0gHNYO/vMOWwBP3rvVaODGek3DfadJPB3lidR8GKnE/Q2NeYOH6kqsThooyjlblbyWkHiZlt4gBcda9ZGvMfpdw7ka/XQfhqpZnUyLvYnnIsZscSQwXbyovJiI5lAT8SWRY5GTwDFeU36W3xLHLY1VHAYyCYBeKUo/Oba7+6GS+1tzcVMup5ha80jtLErMsaWvKmyK69wAL5CqV0+YBELHmxHFpJLXeP8xlOwPQjE360ZW0+mCg+NCyuUKqSdh/EG6FTuKqGnyRcVkzzwa48ALe4AexPi6ntX3d7qbtBGssQayrexiJCqdrxsxF7jY5b9bVMr80nxTytLGG2W15V6368xVAO4sd6mM4qj05WwZIUIaTTuZWvZuuTLvjjfEMNvDVCzZYgysc0MTJFHv4PyQezhjidt9qgQ7ErFGokjEiNJJc/hmzYG/ViG8Lf9qnUaonM84AtjOFhjsol6EEC2BUFtxtWsaSunMljynJkVkzlksObHuxU7DZbDFvOuw+pHjIeOXTnli2MyJH0VW8Di3Y5KGP/AOtcdliBzKxSuPDMGmaxKD8y4Fg4LdwL7fOtk9AuLjScQiYmFEaQKQl2JTU2XEP1xRuWSCdsT1osej6VAqajaKVNKCKUpQKUpQKUpQCKw3EfRTRz7y6aIn9QUK39S2NZmlBz/iPqj0MnucyI/Bg4+zAn961fiPqUcbw6hG+DqyH7jIftXaKUTI848S9WnEId+UXA6GMh/sAcv2rATaCeG6uhUuLEOCpNj5G1erapljDCzAMPIgEfY0TxjyhPrXMccbZBYzdVN8R0vYH6VeJxhX1LSyxxuCpGNiq3IxU2HlsfpXobXehehlvlpowT3jBjP3Qita4n6otJJvG7xn4hXH+Qb/iqYZXFUaIwMDmZmkvsfCV36i253/zrNRqW1OkSOdZSqIVMouqk+JkN+17/AL1tOv8AU3Ov5UqP8yyH7EMP3rFar1VcQQFlEb7e6sgy+xAH2NMT3F76r7txlywGQjnJx3XLJVJHw3rudcf9UHAdRBrZWngeO0BUFxYXLpsD32H7V2CqvHorh/ru0fK1+n1KhfxExOa3TKNreIdD4WX+mu4Vzn16cN5nDxKBvBKrfyv+G37lT9KLXFHn5dl54/BmYIIh/C/5jo/0GxHeqTGoDERyuIpAxL3A5THwh1HuljbcedVPMe7wxrNDZgig25fuhhYYsSq7jzvVKPzWW5nlaSPCwNvxBsgB3zUeHajCvxREkCGNoZQw6M5EnQA7h1UAdT3+dfJ5VAI5ruIpPDy1Kry2PjIPVCTYfWq4YNkIjiQSI8WUrEjJd2exJMbe6BsB+9TBMZCo5rNnFy3SCIswCflqwHvgkKb9aoezlCx5H5Miseef7uT8tXS/iHe4HfypzjGQDMi8qQr+ELkpIDzGV7eIW2sfOszw70H10+JXQzm8dmadhEA1/CwyKtYDHaxraNB6oda4Ikl0unDRrGwjQylgpByOyjK4FyD2ouOdoi7eCSQRuUbIlUwf8sH/AGZvc9bUClNmMUVi8DnZms25ZrbG3QMPKu1aT1Oaa+Wo1GonJABGSxqbdNgMv+Ktl4X6A8O05Bj0kWQ3DSAysD8GkJIouMl6MaqSXSQSSqVkaJS4IscrC5t8eo+BrKVFKjSaUpQKUpQKUpQRSppQRSpqKBSlKBSlKBSlKBSlKBSlKBWL9KOGe06SeDvJEyj/AHreH97VlKUHBeDeqfiBCZjTQFXzDMTJJew2IUWI2vbKto4f6m0AXn6yVwrFwsSrEoY9bXyI+lq6lSiZGn8O9WXDYv8A2yyHredml3+TG37VtOk0UcQxjjRB5IoUfsK+9KKUpSgUpSgUpSgmlKUClKUClKUClKUClKUClKUCotU0oIpU0oIpU1FApSlApSlApSlApSlApSlApSlApSlBNKUoFKUoFKUoFKUoFKUoFKUoFKUoFKUoFKUoFKUoFRSlApSlApSlApSlApSlAqaUo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3734" name="AutoShape 6" descr="data:image/jpeg;base64,/9j/4AAQSkZJRgABAQAAAQABAAD/2wCEAAkGBxQTEhUUExQWFhUVFhgXFxcUFRcYGBcaGBcXFxgfGBgdHSkhGSAlIB0VITEhJSkrLi4uFyQ1ODMsNygtMCsBCgoKDg0OGhAQGiwkHCQsLywsLCwsLC8sLCwsLCwsLCwsLCwsLCwsLCwsLCwsLCwsNCwsLCwsLCwsLCwsLCwsLP/AABEIAMgA/AMBIgACEQEDEQH/xAAcAAEAAQUBAQAAAAAAAAAAAAAAAQIEBQYHCAP/xABCEAACAQMCBAIIBAMECQUAAAABAgMAERIEIQUTMUEiUQYHFDJhcYGRIzNSoUKCkiRDYrEIFVNyorLB0eEWRFRjc//EABcBAQEBAQAAAAAAAAAAAAAAAAABAgP/xAAeEQEBAQACAgMBAAAAAAAAAAAAARECMRIhA0FxUf/aAAwDAQACEQMRAD8A7jSlKBSlKCKUpQKUpQKUpQKUpQKmopQTSopQTSovU0ClKUClKUClKUClKUClKUClKUClKUClKUClKigUpSgUpSgUpSgUpSgUpSgUpSgUpSgUpSgmlRSgmlRSgmlKUClKUClKUClKUClKUCoqaigseO8SXTaeWd/dijZz8cRcD6mw+tcS0HrV4gUkmkeIBbBY/Z2KMx7ZhrjvuT26VtHr741hpYtKp8WofJh/9cdj+7lPsa5imgZTptMRKuVppAlpRY+6wRfgCbHzozXV+F+s92eOOTTLI7x8w+yzK2Ki5OSvbE23tkazXDfWXw+VQTKYrm346Mgv5Z2x/euF6jiAf2qcmJma0cea4OAfCGRF2BCj5Vex6I83S6fGQYrzpcCJhc7ghR08I6HfepqbXo7R8QilF4pEkHmjqw/Y1c15e9tBTUTgx8ySQLGQDHIovsy47DYAHfa/etr0XpNrIZ1iSadUjhDSi66oE43v4rlR8iKq+Tu1K5Bwj1sT8uNpo4JWeTDGNmicDsxDZLbp3FbbpfWPpS0iypNEYtpCU5iL/PEW2+dqLrcqVjOH+kGlntytRE5O9g65f03v+1ZOilKUoFKUoFKUoFKUoFKUoFKUoFKUoJpUUoJpUUoJpSlAqKVh/S7jI0ejn1B/u4yVB7ufCg+rFRQcH9Y3ExrOLuM0EcJECmQ+D8P37/zlh/LWKV/DqdSIwovyozBIUVGPgGK3uwIF/rVlwfUtHFNNzCJGGIvFkJC98zkdgbZGrlNDl7Lp0WKRiOaxhezkHbF3bYMAL/Wow+siW9l0zSMq35rieOyoWNgdvEykA1WGGOr1GCWvyozHIYwpY2BWPqykC9vjvVCaoZ6nUBpkKjlxAgSg/wAOLynYW33H0vVjxJ1XTwIDExa8jFA2a32CuT1t5DzolZcjE6TTszqF/FdZ4/ApYi2y+J1Kg7k96+ckgKaqYBbu/LURvywLm20XUqQOh896wWl4rKjl0chihS43OJFiLn4VWOIXjjjKIQrliQuLNe2zN3H/AHqGto5OE+mhkLIsUYkZdRHcAkFj4U3IIAAJ8qseYTppWAF55wtkkK7A5W5I2t5X6Xq3h4yofUyAyxu6YxBGDLvZSHZzla19x59q+8JWT2SFGga2TMWBi3J92Rz73wtQ7ZaZ/wC1HNiPZdOABqIVfcIDYqosOt7mp4LxvVRx6ZIZpA8sp9yYucdtuU90Ub7fKsWZjydZMFlTmSCMGJgYbM1yrFjkTtt5199PMranTqXR0iiG8oMABxJ3IF9vOmjdNP6zNTH7QXKSLC+KCSMq7b28TxnBT9PvW0cP9ZEbSrFLC6uyBrxOkqAEX3NwR9q4yMxo7gSBZtR5gxtjv094nesjPIpn1DnAmPT42kBiOWAUAKvUgna/W29NX27pw30t0c6ho50sTYZ3S5628QG/wrNK4IuDceYrzRplW2kTxruXc/mDa24jHlvVxpOOTIk8kU2LPMMWWRkf3v4Ywcd77gi1XV16QpXG9N6fayKeSNnDJElzz4wz3C3sWisBc7b3611D0Z4wNXpYtQqlBIt8SblSCVYX7i4NjVWVlKUrGcW4/p9MLzSqv+G9279FG/Y9qlsnasnSubcc9aSpcQR9CVLzH3Tv/dqb22BvfofpWyegfpJ7bp8mtzUOMgAt13RgOwK2+oNZ4/JLcibGy0qy4lxaHTgGaRUvcgE7tiLtio3aw3Nq0/i3rT0sW0atKdt7hVse/dj/AE1q8pFb7StJ9CvTVtZMyOgQWOAsQbqfELk+K6lT0FrH4VuwpLL0FKmlURSpqKCaUpQRXIP9IPjJEen0ineRjK4H6U8KA/NiT/JXX680el/EP9YcXlfGSSJH5S8kXYRxXBK/zZt9aJWNkFhptOZZI1vzHE6eBGOwKgC5GN9z51VzxI2r1LLC4AwXflm5sitHGLHoAbfe9UabiIDaidZmV8cI1kQOXU7WLmwUhe4FfP2NjHp4ESGRpSXBia8hBOIVz/D3sKyiuWEpFBCROjSHmODujDorIg+tWXpFrObOxyzCgIrYBLqvTwjp3rJpOq6l5F58KwoVXE81kYDGzOdgt/oL7dq1uVyxJPUkknzJ3NGaipFRWY0MoTTSeNcpHVMCgJx65ByPDY2ojFVUDWzNw9H1EMRhDKkOUvsrgswILXLNsCO47CsS2ki5LyZOrcwCNCpKle936XAomVZrMQAATa+XXuOlZIcdkMkksmMjuhS8ig2FrAjoAQOlD6PyGYRRMkrmMSfhuLAWyIJNhcDqKx50zhcypxJxDWOJPlfoaJrKaXXR/wBnQoQEa7sjG7XPkdgbVetxFWTWSZ7ytiokXNmBYEnPsQBufp3rWa+se9vmPp8aLOTctBcaiEKvTTNf2V/Gcgxs5PTsLeVY+I5aWBSR49STZktcWHWTv8qu3Kc6VlELBNKB1MXixsbC92a/0JHlXwgYiPRJIsirzGYO13UqSAcI/gQe/lUdFzMhEmtbl4gAg8lxgvQdR7wvbbvXa/VsluGaT4xA/ck/9a4fK4eLXSYR7yixJwdRl0WMbf8Aa1d59BUx4dowf/jQ/wDIprUSdrH1lDUDRPJp5GRoiHcJsXjAIcX6iwOW36bVw2bXZE5NiGADEDNiy73OXu3NySD3Nem3QEEEXB2IPcGvO/pJwEaPVTaZsxESGQxgFjE1zGACQDY2U3/Qa5/Jxm7V5RrsurG9lALLixY5kkm5IJFwa3H0C442m1Kytni9otRniBc2KsqjcBdj06XrBDT4qfAiA2jlG0rjHfIA2MdyD0IvYjtVXDoHmfGCN9TLbElFLgDteQ2VPmT0+1YvL649s/jrnrZ4fzNGsoAJhkVj3uj+Bhselyh/lrh2qTy/hNjZLDfcEnv9a9D8B4ZM/DvZ9aoDtG8bANnZGuq5N0LBSLkeVcd03ofr5nKromupKNJO+EZKPbJL2JBAsLBhaull3WrFHoZxIRalJFG/v2GTv4TZwzbWBXIm4I93pXoaJwQCNwRcH4GuUcL9VGoYf2vWBVuW5WlQAAt72LsABcbWCdq6lw7SLDEkS3KxoqKWNzZQALnuavHjZqyYuKUpW1KipqKCag1NRQa96wON+x6DUTA+MJhH/vv4E+xN/pXmvhkYi08spE4c2SKRDjHkfeDnqfDltXTf9IPjVzp9GvxnkA+qRi3x8Z+grm+pCW08CySxi+UvPFkjdiMWVfLEAk97i3xlSq5DePT6dJ1ZXbNldcFjfoAzHrtVwqBp5ZDAjx6dSGMDYICoxDgixNzY36mntLyTTzsYJ1hQreUBAyqMUwj7nuFrHyQcvTKWikDTN4JC3gdF2ICdz03NRH0E2GkYBpQ0ri4KgROqj9R3J36Dbz7VhjWZ47qAVhjWWV0jTYSgLgTuwVew377/ALVhqM0FbOFuukhWZCpOeMqhEjdjuGb+IWtvWswrcgE2uRva9t/LvW3JqmbUyycyCZdPFYGdQgkVVxARB/F5felSLcEM2rmMIIAKqYWwSNmIUEL1ZSO3xql7cnTQ811ycuwmW0SEmwIPVhb/ADq3l0+GlQmFgZpDhLmcXVeqhO53G/wrKJql9qiCzYCGPZtXHfcC7Lhv8h51FRYPLrZikMqxoQGRuWq9EVkXq23bvVlxSRl0emjPOAOb4yW5ZJNrxgf9fOojjb2SWUxRsZJQokys6kXZgIweh27Wr5ekKhWjQLMuEShlnO6sRc4Dsu9Gaw61ecM3kQXIBYXIFyN/KrQCsn6O7aiI5tHZss1UsVsLg4jc1ak7ZjXTh/bZCY3viimQYydrFUGwNh9KuV0uM+jBE0NoQ9weab7sGUD3QTWLaQtpZTlEzPqBfIfjG1ze/ZTff51mtPHbW2VJohHp7kRMJG/KNyx6AHb5AUbYh5r6WYkxFmmuSR+Md2J36W8/pXo/0ajx0mmX9MEQ+0aivNMmo/sRS43kyxwAPQj3+ptttbvXqHQJjEg8kUfZRWp0vHt9zWn+sP0SfXLE0JRZo2teQHExt7wNtzYgEfXzrcL185tQqC7sqjzYgD96lm+m2hcG9VWnWzat21LfpPgivt/dr16fxE1vWj0ccShIkVFHRUUKo+grD63020EXv6yC46hXDn7Lc1iNV60NGoOC6iWzKpxgZAGb3QTJiFJ7XqyZ6ibI3alcx1frZNwE0oW8jR5anUKgVlF2yCK5A7X6XrXdT63NW9uWdPGWRiFSGSVw4JCoSWA8XXIA28quJ5R3CleeNV6ccQlBIn1JBjWRcVihWyH8fdVuygggEG+3nWX9XPpHKnEAs0nhmsv4moaV/wAUAxKtyVNmAB6EZm9MTzdxpQUqNopSlBNQTU1qXrS4z7LwzUODZ3Xkx+eUvhuPkCzfy0HBfSHiya7ic07yFImksjAFisaeFCB8hl9ajS6x+ZqNUJo2MS4rzwC7qfAuK9Abb+Qq24FPJBDLNFLEptyyjKGch7g4X6WF96jV6No4YYjCmUh5iujBpWQbYm18d79fL4VmoS6Yx6WMNpxlM90lvdyqndQAdt/MdvhX2dY/aIY85YFjVcjKMmR7XOK9h8KMsA1SpebTRxgAk+ORHA8WxsFF+3T71VotVJbU6gTRlmGLCUZSOGO5W4t0Bv8AOoPlCTqdSzSEyEnxMRbLewuADj4QPlWP4rGqysqqVAAuCe5323NtiNquX4K4WMtZDLulwTe22xUE9fMCsbLEysQ4KsDuGBBB+IO96xJfPdYvT68P1bRSJImzIQRsD0+B61dR8S8MwZEZpTlmR4lNyxxPQXNY/wDeoroms4s0LNpwOZEq/mMGzsxa5ZF2A27VdrrSW1komjbIFfxlBlkVja69bED7WrWvlVQJ6UNZ6bS2h0yGGxkJbONrvIMrDw9rVY+kMuU72MhANvxTd9tvFVpDqCrKwJUrYqVOJFu4IqiVixubkk7nzPzolqKyvo9OEkZ8mUrG5UqAd7WF79BWKJrL8Fkxj1J5pQtGExC35gZtxf8Ah2B3qJxXG500KBonzmY4jaXsLOf0+XxrImNV1OqvHJFy4iFWI5hG2Hjb9PX71b+zlvYY8IpL7hYjZ2u3R2HQ7bVQJFX20gSxHdQi+JbFh4ZGv23377VqNonYHTQJzFYMxJULZkPui577V6U4mHEEnKNnEbYHrZgpx+e9q86zPn/q9ObHLYxiyIFZMpFur/qPxr0qBtarF4915w/9V62cRl5dS4ZzG9phChdh4ACmOFupv5Vhsi+HNMILCSF3mZpCGG5kYG5U7gKw8qvPSzhXJ1mtgCXxdpEJfEKhPM2W9n8LAW3O21Y+ZwMyPZ4yRHOgW7m/aNXINjvdlJtfbfaqziYtTnivMY8yIxMkMQvdN4VP67kISRvap5bS74yuZYzZ5JAoMkQu7X2DAAWCnfeolnP4mMsr4ss6mKLBbttK5AJ5dr4hht8u0SwBcjyGIRkmAmlFzC9sVKgjLIkEsov8qgpkK2YhYEzjSVdy7AptgCblWY3Yqdj9q+r6s3YrK5Kss68mLBQzC0p29zEbAjbbtXzEnLbZ4EMcuxReYSsqnIgkWkVALWbe7bVKtsAWndY2MRwXBeU+6AMb4lmucW2+dUVcjEk8lysbq9ppMbwyj8NSot1uGLL59qaWXlMlngjZHaMuq8xgCchJ/ixOwINxaqI9IQQGjRWDPp3M8psJOoYgElcQbXAK3XvVCuCMc415kdikUNzlEfwwem7kDxC/XcGg9Rej/ExqdNDOuwljV7eRI3B+INx9KyFc39S3GTLp3iYyMyNzA0gtlzCTJif4gJBJv18QvXSKjpKVFTUUUNcN9f3GeZqINIp2iXmuB+uTwoPmFDf113F2sLnoN68pca4smq10uolyKyys3h/2Y8MYHxxC0Sq+IaZ1XT6dtOuZ/EyjOUkivsoNunS9vjURCA6s+KXTRRjw/wAciMg3B8iW7dr/AAqNDLHz5ZFmkg5YLQ/xPt7oJvUQyyJpXYPGw1LYspAaTc3JBIuPiQe/zrIq0WqkWHUTiaO8n4bowykcOd2FxtsNz5VOs0zxwwRtp1DSEuki7ySJ7tvhvenEdOVXTwtpwj2zZluXlVvd7ntfavpEITq/BLLp0jAxZ7u6sq3IttY5A7dr27VAAiGpRcpdMkYFy3idXA32/hue1NFqnCaicSxsWODCQK0jZHqtwewN6o0molEOpn5kZzvG6vYyNzDYlbi/S+/l036zrITDDCjQYtIxYSA+ORfdIt0G9/rQUa3RmOCBH0+LuS4kDXeRL42t0Hej6LTNqCgeSGML1kXJsgN7gdLnt8auVMXtUYWWTTqig5SeJ1YC5CgfYD41RpJ5OXqpy8TZDF87GRsmtdL97X+lEyMaOFNymlyTFXCWy8RJvay/SqNVwuWMoHjYF1DICN2B6ECshq4ikEKyacqXYsHBu0qiy2tv0ufqfnV7BLGNWMJngWNfC8ylnuq7gjyuNge/ejPjGskEbeXX6UNZ7SSP7NO7cpuZIoZnsZr3a+J7XO5/801eiRW0yPC8WQGbAly4LHxKvbbt8KM+NYECs3opcdHLaRRzJFQx28TAeK/TYA27+VfP2GFnmxlKIgJjEq+OSxsF22Br7PGw0sQwjYSSsylSOabWFm32W17fH5UXjGRWK2pgR9PYLGrFdO3ibw3DXBPiqy02oC6bUgSMokkUcsgkMN9y3w8NXPgTVyXE+l5aNYISzq2NrMb7A3+gNfCKQjRlRIhEmoAMePiBA2JPYG/S/c+VVWTjDNrOHITE1m0wBiFh+Yps3m3c16OFeeuGwEcW0KNEkTK0FxGbq1hnkf8AEd716FrS8ftxD11cPEfENPPgriaPAhyVQshx8RHTZ1/prQYGwwBeBMWkgdlTNirXydh0cbkAg3rtHrz4bzOHiUdYJUbb9L/hn92U/SuJTSWD+KCMPGkgCLfdPdQG3gY7k9t+u9C9qtPLly8mnceKBggsMTcxorG43NyVPkfpVDpj4A0SgkvAzTSEKJP1EXvHiLfC4qmeUyZ2eeRnVZfCtgZFHjLLvcKvMswt5+dJdPcPjEFDxrKhkluwVdmx3sxY32IvtRl8otTvixSNTHymKxg5BfEtx3JYKC3X7VR7WWyMrSMWSws1vEotGWv1A6Wr5aiMKQAytcA3W9hcXsbjqOhr5g7gnffp51NZ1kDGCCQkSh4w4MkmTAxXDWNzZnIbwt1uO1Vy6w+IrKA11nUQx4hZLWYdsMRfpsbV8IZRZnSOEYSCQCQlmIbwhLHZ1HU33+dfVtQFsOexWN2T8FLfhSfmFWPS52xYd/vWm2+rPiQ02vSyy8uQhcpWAtFNYISvRryBPEOxNehK8oQwEFbxvkknKJlkwClt4dtmTHdv07V6b9GOJ+06WKba7IM7EEB18LgEeTBqrfFlKUpUaRXK+OepiGWSSSKdozI7PiyAqpYliFsRYb/GuqUoPPPFPU9r4rmLlzL/AIHs32YD/OtV4l6L62D83TSqB3MbY/1Db969YUomPImn4hLHIsqswdLWYG5Fq+ul4syCcWVjOCGZ1uwubkg9ifOvUnEOAaWf87TwyfFo1J+9ritX4l6p+HS3xR4ie8chP/C+Q+wqYmVwVp4jDGojxcOTJJe+Q2AGPa29ZAcltXEsczxxootJMLkEC5sB2veuhcQ9SR35GqHwWRCPuyk/8tavxH1VcRjJKxrIPOORT0+DYn9qmHthdHPKTqtTlE+xDGTHJsjhdFO/Q3+Q+FWs0GOljy07KZHJWYk+NQACAOh3NU67gWqguJYJE8yyMo+5FqtjrHtHe55Z8N7kDe9MTf6yaJGdTAsczxqqKc5hfBtywAHbfb619NJJKfa57xSCxVmltc5G10B3vareHjd9RLNKscrSKw/EXYEiwIA7gdvl5V8Fki9nYYEzFx48vDjvcY273/amLr7akY6aHKEqzuTzTuHUWWwXptuftWT00sftacud0WNRaSYE4sqgkAdTuNgatHUNLpY4526LvKLJGxJyAHS3/mriGSRp9XKyxzlUfJzYKLeHJR3G4sLeXlUFpA8h02okKxsHZQzMQZAxY3wF/MHt3qZYkDaVWieLbJ2FyXBa4Kj4dPPr8LW4hT2ZPw3DNJ+YW8DLsCAu2/1/61kon/tkAj1B8CLZ9RbFGUXK2NxiCB87VUU6bUESat458bo1jMAXkDG1vgx86+c2nYaTTgxJZpGYMLZuBYFTvcD9rk0hVjDqZTGkgyXKQ9ULHqvlci3TuaTxoPZAVkiuLyOdwbm2SAADYdbd+tBsPotCDxvTKsbxKrk8uQkspWFib387X+tegK4L6vRnxtDm0gHNYO/vMOWwBP3rvVaODGek3DfadJPB3lidR8GKnE/Q2NeYOH6kqsThooyjlblbyWkHiZlt4gBcda9ZGvMfpdw7ka/XQfhqpZnUyLvYnnIsZscSQwXbyovJiI5lAT8SWRY5GTwDFeU36W3xLHLY1VHAYyCYBeKUo/Oba7+6GS+1tzcVMup5ha80jtLErMsaWvKmyK69wAL5CqV0+YBELHmxHFpJLXeP8xlOwPQjE360ZW0+mCg+NCyuUKqSdh/EG6FTuKqGnyRcVkzzwa48ALe4AexPi6ntX3d7qbtBGssQayrexiJCqdrxsxF7jY5b9bVMr80nxTytLGG2W15V6368xVAO4sd6mM4qj05WwZIUIaTTuZWvZuuTLvjjfEMNvDVCzZYgysc0MTJFHv4PyQezhjidt9qgQ7ErFGokjEiNJJc/hmzYG/ViG8Lf9qnUaonM84AtjOFhjsol6EEC2BUFtxtWsaSunMljynJkVkzlksObHuxU7DZbDFvOuw+pHjIeOXTnli2MyJH0VW8Di3Y5KGP/AOtcdliBzKxSuPDMGmaxKD8y4Fg4LdwL7fOtk9AuLjScQiYmFEaQKQl2JTU2XEP1xRuWSCdsT1osej6VAqajaKVNKCKUpQKUpQKUpQCKw3EfRTRz7y6aIn9QUK39S2NZmlBz/iPqj0MnucyI/Bg4+zAn961fiPqUcbw6hG+DqyH7jIftXaKUTI848S9WnEId+UXA6GMh/sAcv2rATaCeG6uhUuLEOCpNj5G1erapljDCzAMPIgEfY0TxjyhPrXMccbZBYzdVN8R0vYH6VeJxhX1LSyxxuCpGNiq3IxU2HlsfpXobXehehlvlpowT3jBjP3Qita4n6otJJvG7xn4hXH+Qb/iqYZXFUaIwMDmZmkvsfCV36i253/zrNRqW1OkSOdZSqIVMouqk+JkN+17/AL1tOv8AU3Ov5UqP8yyH7EMP3rFar1VcQQFlEb7e6sgy+xAH2NMT3F76r7txlywGQjnJx3XLJVJHw3rudcf9UHAdRBrZWngeO0BUFxYXLpsD32H7V2CqvHorh/ru0fK1+n1KhfxExOa3TKNreIdD4WX+mu4Vzn16cN5nDxKBvBKrfyv+G37lT9KLXFHn5dl54/BmYIIh/C/5jo/0GxHeqTGoDERyuIpAxL3A5THwh1HuljbcedVPMe7wxrNDZgig25fuhhYYsSq7jzvVKPzWW5nlaSPCwNvxBsgB3zUeHajCvxREkCGNoZQw6M5EnQA7h1UAdT3+dfJ5VAI5ruIpPDy1Kry2PjIPVCTYfWq4YNkIjiQSI8WUrEjJd2exJMbe6BsB+9TBMZCo5rNnFy3SCIswCflqwHvgkKb9aoezlCx5H5Miseef7uT8tXS/iHe4HfypzjGQDMi8qQr+ELkpIDzGV7eIW2sfOszw70H10+JXQzm8dmadhEA1/CwyKtYDHaxraNB6oda4Ikl0unDRrGwjQylgpByOyjK4FyD2ouOdoi7eCSQRuUbIlUwf8sH/AGZvc9bUClNmMUVi8DnZms25ZrbG3QMPKu1aT1Oaa+Wo1GonJABGSxqbdNgMv+Ktl4X6A8O05Bj0kWQ3DSAysD8GkJIouMl6MaqSXSQSSqVkaJS4IscrC5t8eo+BrKVFKjSaUpQKUpQKUpQRSppQRSpqKBSlKBSlKBSlKBSlKBSlKBWL9KOGe06SeDvJEyj/AHreH97VlKUHBeDeqfiBCZjTQFXzDMTJJew2IUWI2vbKto4f6m0AXn6yVwrFwsSrEoY9bXyI+lq6lSiZGn8O9WXDYv8A2yyHredml3+TG37VtOk0UcQxjjRB5IoUfsK+9KKUpSgUpSgUpSgmlKUClKUClKUClKUClKUClKUCotU0oIpU0oIpU1FApSlApSlApSlApSlApSlApSlApSlBNKUoFKUoFKUoFKUoFKUoFKUoFKUoFKUoFKUoFKUoFRSlApSlApSlApSlApSlAqaUo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73736" name="Picture 8" descr="http://www.designworldonline.com/uploads/Imagegallery/BGA-Packa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708920"/>
            <a:ext cx="4248472" cy="3165328"/>
          </a:xfrm>
          <a:prstGeom prst="rect">
            <a:avLst/>
          </a:prstGeom>
          <a:noFill/>
        </p:spPr>
      </p:pic>
      <p:sp>
        <p:nvSpPr>
          <p:cNvPr id="9" name="Tijdelijke aanduiding voor voet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0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067448"/>
            <a:ext cx="406200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Elke fabrikant geeft een manier hoe je best de </a:t>
            </a:r>
            <a:r>
              <a:rPr lang="nl-BE" dirty="0" err="1" smtClean="0"/>
              <a:t>fanout</a:t>
            </a:r>
            <a:r>
              <a:rPr lang="nl-BE" dirty="0" smtClean="0"/>
              <a:t> van de BGA aanpakt</a:t>
            </a:r>
          </a:p>
          <a:p>
            <a:r>
              <a:rPr lang="nl-BE" dirty="0" smtClean="0"/>
              <a:t>Goede manier is het gebruik van Dog </a:t>
            </a:r>
            <a:r>
              <a:rPr lang="nl-BE" dirty="0" err="1" smtClean="0"/>
              <a:t>bones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BGA </a:t>
            </a:r>
            <a:r>
              <a:rPr lang="nl-BE" dirty="0" err="1" smtClean="0"/>
              <a:t>fanout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46</a:t>
            </a:fld>
            <a:endParaRPr lang="nl-BE"/>
          </a:p>
        </p:txBody>
      </p:sp>
      <p:pic>
        <p:nvPicPr>
          <p:cNvPr id="81922" name="Picture 2" descr="http://4.bp.blogspot.com/-LtXVJnMGyp0/UD0fMFIAxuI/AAAAAAAACoM/Cs0NEfhNtn0/s640/Dogboned-BG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2780928"/>
            <a:ext cx="3204864" cy="3064651"/>
          </a:xfrm>
          <a:prstGeom prst="rect">
            <a:avLst/>
          </a:prstGeom>
          <a:noFill/>
        </p:spPr>
      </p:pic>
      <p:pic>
        <p:nvPicPr>
          <p:cNvPr id="81924" name="Picture 4" descr="http://www.bga.net/Portals/0/epoxy-and-reg-vi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924944"/>
            <a:ext cx="3744416" cy="2808312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Makkelijker </a:t>
            </a:r>
            <a:r>
              <a:rPr lang="nl-BE" dirty="0" err="1" smtClean="0"/>
              <a:t>bestukken</a:t>
            </a:r>
            <a:endParaRPr lang="nl-BE" dirty="0" smtClean="0"/>
          </a:p>
          <a:p>
            <a:r>
              <a:rPr lang="nl-BE" dirty="0" smtClean="0"/>
              <a:t>2 manieren om dit te verwezenlijken</a:t>
            </a:r>
          </a:p>
          <a:p>
            <a:pPr lvl="1"/>
            <a:r>
              <a:rPr lang="nl-BE" dirty="0" smtClean="0"/>
              <a:t>V-CUT</a:t>
            </a:r>
          </a:p>
          <a:p>
            <a:pPr lvl="2"/>
            <a:r>
              <a:rPr lang="nl-BE" dirty="0" smtClean="0"/>
              <a:t>Meestal gratis</a:t>
            </a:r>
          </a:p>
          <a:p>
            <a:pPr lvl="2"/>
            <a:r>
              <a:rPr lang="nl-BE" dirty="0" smtClean="0"/>
              <a:t>Nadeel: Horizontaal en verticaal over de hele PCB</a:t>
            </a:r>
          </a:p>
          <a:p>
            <a:pPr lvl="1"/>
            <a:r>
              <a:rPr lang="en-US" dirty="0" err="1" smtClean="0"/>
              <a:t>Frezen</a:t>
            </a:r>
            <a:r>
              <a:rPr lang="en-US" dirty="0" smtClean="0"/>
              <a:t> (milling)</a:t>
            </a:r>
            <a:endParaRPr lang="nl-BE" dirty="0" smtClean="0"/>
          </a:p>
          <a:p>
            <a:pPr lvl="2"/>
            <a:r>
              <a:rPr lang="nl-BE" dirty="0" smtClean="0"/>
              <a:t>Duur</a:t>
            </a:r>
          </a:p>
          <a:p>
            <a:pPr lvl="2"/>
            <a:r>
              <a:rPr lang="nl-BE" dirty="0" smtClean="0"/>
              <a:t>Voordeel: Er kunnen sleuven gefreesd worden waar de designer het wil.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panelizing</a:t>
            </a:r>
            <a:r>
              <a:rPr lang="nl-BE" dirty="0" smtClean="0"/>
              <a:t> pcb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Vernauwing in de PCB gefreesd</a:t>
            </a:r>
          </a:p>
          <a:p>
            <a:r>
              <a:rPr lang="nl-BE" dirty="0" smtClean="0"/>
              <a:t>Waarna deze makkelijk kan afgebroken worden.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V-Cut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48</a:t>
            </a:fld>
            <a:endParaRPr lang="nl-BE"/>
          </a:p>
        </p:txBody>
      </p:sp>
      <p:pic>
        <p:nvPicPr>
          <p:cNvPr id="83972" name="Picture 4" descr="http://image.made-in-china.com/2f0j00kvmaiVloEMuq/V-Cut-PC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846040" y="2597104"/>
            <a:ext cx="3258152" cy="3337769"/>
          </a:xfrm>
          <a:prstGeom prst="rect">
            <a:avLst/>
          </a:prstGeom>
          <a:noFill/>
        </p:spPr>
      </p:pic>
      <p:sp>
        <p:nvSpPr>
          <p:cNvPr id="83974" name="AutoShape 6" descr="data:image/jpeg;base64,/9j/4AAQSkZJRgABAQAAAQABAAD/2wCEAAkGBxASDxEPExQVDxEVEBIODxAUExcRFRcVFxEWFxQUFhcZKCksGBslGxYVIT0hJTUvLi4uFx8zOjMsNyg5LjcBCgoKDg0OGxAQGysfHR8sLCw3LCwsOCssLCwsNCwsLSwsLCwrLSw0LCw1KysrLCssLjUsOC0sLCwsODc2LCw1LP/AABEIAFYBGAMBIgACEQEDEQH/xAAbAAEAAgMBAQAAAAAAAAAAAAAABAUBAgMGB//EADwQAAIBAgIGBwQJAwUAAAAAAAABAgMRBBIVITFRUpEFExQiQWFxBmKh0SMyM3KBgrGywQdCczSSosLw/8QAFwEBAQEBAAAAAAAAAAAAAAAAAAIBA//EAB0RAQACAgMBAQAAAAAAAAAAAAABAhESEyExQQP/2gAMAwEAAhEDEQA/APuIAAAAAAAAAAAAAAAAAAAAAAABC6RpK2ZQTlsc0ryjHet/oTGRstbLkvF6rdZd39cttv4lV9TbzDGZ2hTg9sc2d955VbXr2t3XxM9c4ual37Q6yLS1ta7q2/5mHHq5RaTcerVPUszVnq1eO34G9BNylUaaTShBNWdldt+V2/gaxvhq2eKla1/D/wB4HUAhYAAAAAAAAAAAAAA0VTvOPuqV/VtfwYA6AAAAAAAAAAAAAAAAAAAAABrUTaaTs7ant1+BsAPNdM4rpSpHJg6VGjtUq+Im5ZWtTUaUVr9W16Ff7Gey3SGGr4ivi8a8W60YJximsrg5WavqStJqyS8D1j7lS/8AbPU/Ka2c1+i3kkDyHtx7MY3FrD9lxjwcqU51G2m3KTSUdcWtSWbU0083kdehKnS9BZMYqGLgl/qKMnSqeV6claV/Jr0Z6ojT71RR/tjaUvvf2r+eQHWgpZVm+tte5eS9DoAAAAAAAAAAAAAAAcIv6V/44/ukDwGE6Ht7WVq9u72CNb80mqf/AFAH0YAAAAAMSvbVt8LmQBFr1akISm8loxcnt2JXZz6PxU61GlWjky1KcKsduyUVJfqQPbrFul0Zjai1tYepGKWt3lHKrcyJ/TLEup0Pgm75o0VSldWd4d3+APTRvbXa/jbYQcTjZxnKKUbK2tt+KuWBT4v7af5f2lUjMptOIdNIVN0ObGkKm6HNkYHXSrnvKTpCpuhzY0hU3Q5sjAaVN5SdIVN0ObGkKm6HNkYDSpvKTpCpuhzY0hU3Q5sjAaVN5SHj6nDDmybgsT1kb2tJPLKO2z+XiVRmlW6uXWeFrVFvjv8AVa/wuTakY6bW857W+JrKEXJ+GxeLfgl5lesfU4YLfre00xtfPOyd4Q2W2OW/0S+Le45itIx221u+kjSFTdDmxpCpuhzZHBWlU7ykaQqboc2NIVN0ObI4GlTeUjSFTdDmxpCpuhzZHA0qbykaQqboc2NIVN0ObI4GlTeUmHSE80U1Gzkouzd9bJ0899WW3ne5UL60Pvw/Uu7nO8RE9OlJzCLVrTja+W7vZJSk9W12Xgc1jXtTi1q7yUnFX3vYjpUnlq5rNpwSTSza8zvs/A4Kf0VSOSd31llkevM38xFYZNpaxwku1Srd3O6EKTev6qqTkvi2CRTrw69080c6pQk4Zlmtmlry7beYIWmAAAAABDhjHO/VrZtc+7/x287Ew51aEZbUn57HzNjH1k5+ONBSdPPKWZygnayUVqvqXzOuFX0cPux/QremcfTwWFq4io5zo04XcUlOUVs1eLWvxM+yvTNLGYSniaSkqck4xzrK+68rdt10J9I8WxT4v7af5f2lwU+L+2n+X9pX5+pv45AA7uQAAAAAAAAZMBuyu9S2tgaulGyVlZbFbUa9nhwrkZ63Ve0n4WtZr1T2GOt92fJfMwOzw4VyHZ4cK5DrfdnyXzHW+7PkvmA7PDhXIdnhwrkOt92fJfMdb7s+S+YDs8OFch2eHCuQ633Z8l8x1vuz5L5gOzw4VyHZ4cK5DrfdnyXzHW+7PkvmAWHhmh3V9eHh5l32WnwrkUiq96Hdn9ePgt/qXXaHwT5L5nL9PXWnjlOjHOoKMdmaba8L2SXnt5DFUIxi5KMXbvNNbUtqT8GKzbakozjJak7Jprc1fWjSeeWqSll8Yxgo38m23q9CemzlCp+zuE7fLG9UuveHjSz3f1c0tWXZu1+QJ0cUuukssr9XF5bK9s0rPb5MEqTgAAAAAAxKN1Z7AKn2uwXXdH4ujtz4aql65G18UiJ/T3B9V0Tgab1Ps1Ob9ZRzP9S7eDptWtq2PWzFPA04pRUcsUlGKTaSSVkkBIKfFr6Wf5f2lvGKSsthwq4KnJ5nFNva9ZVZxLLRmFXYWLLR1HgXNjR1HgXNl8kI0VthYstHUeBc2NHUeBc2OSDRW2Fiy0dR4FzY0dR4FzY5INFbYWLLR1HgXNjR1HgXNjkg0VtjrgsP1krv6kX/ALpLw9F+voTdHUuFc2SKcFFKKVklZJGWvmOmxTCu6ToZX1q2PVV/if4bH5W3EaxdtX1EZdHUeBfEVviC1Mq2wsWWjqPAubGjqPAubN5IZorbCxZaOo8C5saOo8C5sckGitsLFlo6jwLmxo6jwLmxyQaK2wsWWjqPAubGjqPAubHJBorUu9D78P1LwjRwFJNNRV07rbtJJFrZVWMAAJU8ThumL+0tbC31aOppL3o1XN/CYLql7OYRdISxypJYl00nWzTvZ3i1a9tiXh4AC8AAAAAAAAAAAAAAAAAAAAAAAAAAAAAAAAAAAAAAAAAAAAAcF9q/8cf3SMg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3976" name="Picture 8" descr="http://i.stack.imgur.com/lvvop.gif"/>
          <p:cNvPicPr>
            <a:picLocks noChangeAspect="1" noChangeArrowheads="1"/>
          </p:cNvPicPr>
          <p:nvPr/>
        </p:nvPicPr>
        <p:blipFill>
          <a:blip r:embed="rId3" cstate="print"/>
          <a:srcRect b="44745"/>
          <a:stretch>
            <a:fillRect/>
          </a:stretch>
        </p:blipFill>
        <p:spPr bwMode="auto">
          <a:xfrm>
            <a:off x="1043608" y="3212976"/>
            <a:ext cx="3917373" cy="2088232"/>
          </a:xfrm>
          <a:prstGeom prst="rect">
            <a:avLst/>
          </a:prstGeom>
          <a:noFill/>
        </p:spPr>
      </p:pic>
      <p:sp>
        <p:nvSpPr>
          <p:cNvPr id="8" name="Tijdelijke aanduiding voor voettekst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9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Borden scheiden met “No </a:t>
            </a:r>
            <a:r>
              <a:rPr lang="nl-BE" dirty="0" err="1" smtClean="0"/>
              <a:t>Stess</a:t>
            </a:r>
            <a:r>
              <a:rPr lang="nl-BE" dirty="0" smtClean="0"/>
              <a:t>”</a:t>
            </a:r>
          </a:p>
          <a:p>
            <a:r>
              <a:rPr lang="nl-BE" dirty="0" smtClean="0"/>
              <a:t>Hier ook rekening met houden bij het plaatsen van hoge componenten op de </a:t>
            </a:r>
            <a:r>
              <a:rPr lang="nl-BE" dirty="0" err="1" smtClean="0"/>
              <a:t>outline</a:t>
            </a:r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V-Cut</a:t>
            </a:r>
            <a:r>
              <a:rPr lang="nl-BE" dirty="0" smtClean="0"/>
              <a:t> separator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49</a:t>
            </a:fld>
            <a:endParaRPr lang="nl-BE"/>
          </a:p>
        </p:txBody>
      </p:sp>
      <p:pic>
        <p:nvPicPr>
          <p:cNvPr id="84994" name="Picture 2" descr="http://www.mtarr.co.uk/courses/topics/0254_padep/images/Purves1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2780928"/>
            <a:ext cx="2114550" cy="2867025"/>
          </a:xfrm>
          <a:prstGeom prst="rect">
            <a:avLst/>
          </a:prstGeom>
          <a:noFill/>
        </p:spPr>
      </p:pic>
      <p:pic>
        <p:nvPicPr>
          <p:cNvPr id="84996" name="Picture 4" descr="http://www.pcbdepanelingmachine.com/photo/pc3532923-pneumatic_type_v_cut_pcb_depanelizer_pcb_depaneling_equip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284984"/>
            <a:ext cx="3240360" cy="2200746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PCB</a:t>
            </a:r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</a:t>
            </a:fld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Voorzien van </a:t>
            </a:r>
            <a:r>
              <a:rPr lang="nl-BE" dirty="0" err="1" smtClean="0"/>
              <a:t>breakaway</a:t>
            </a:r>
            <a:r>
              <a:rPr lang="nl-BE" dirty="0" smtClean="0"/>
              <a:t> </a:t>
            </a:r>
            <a:r>
              <a:rPr lang="nl-BE" dirty="0" err="1" smtClean="0"/>
              <a:t>Tabe</a:t>
            </a:r>
            <a:endParaRPr lang="nl-BE" dirty="0" smtClean="0"/>
          </a:p>
          <a:p>
            <a:r>
              <a:rPr lang="nl-BE" dirty="0" smtClean="0"/>
              <a:t>Dit voor de mechanische stevigheid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Milling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50</a:t>
            </a:fld>
            <a:endParaRPr lang="nl-BE"/>
          </a:p>
        </p:txBody>
      </p:sp>
      <p:pic>
        <p:nvPicPr>
          <p:cNvPr id="82946" name="Picture 2" descr="https://s3.amazonaws.com/s3-blogs.mentor.com/tom-hausherr/files/2011/06/Figure-2-Breakaway-Perforation-Location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429000"/>
            <a:ext cx="3600450" cy="2266951"/>
          </a:xfrm>
          <a:prstGeom prst="rect">
            <a:avLst/>
          </a:prstGeom>
          <a:noFill/>
        </p:spPr>
      </p:pic>
      <p:pic>
        <p:nvPicPr>
          <p:cNvPr id="82948" name="Picture 4" descr="https://s3.amazonaws.com/s3-blogs.mentor.com/tom-hausherr/files/2011/06/Figure-3-Breakaway-Tab-Spac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4509120"/>
            <a:ext cx="5124450" cy="952500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Praktische voorbeeld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924944"/>
            <a:ext cx="3961972" cy="253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94144"/>
            <a:ext cx="4464496" cy="42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6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 </a:t>
            </a:r>
            <a:r>
              <a:rPr lang="nl-BE" dirty="0" err="1" smtClean="0"/>
              <a:t>V-Cut</a:t>
            </a:r>
            <a:r>
              <a:rPr lang="nl-BE" dirty="0" smtClean="0"/>
              <a:t> &amp; </a:t>
            </a:r>
            <a:r>
              <a:rPr lang="nl-BE" dirty="0" err="1" smtClean="0"/>
              <a:t>Milling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52</a:t>
            </a:fld>
            <a:endParaRPr lang="nl-BE"/>
          </a:p>
        </p:txBody>
      </p:sp>
      <p:pic>
        <p:nvPicPr>
          <p:cNvPr id="111618" name="Picture 2" descr="https://lh3.googleusercontent.com/r5C0b0VyO62PWQhEnu8KLuhRUDP09sKDvnMvTA7HHErl_g16xQ0=w1028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2"/>
            <a:ext cx="6240693" cy="4680521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Speciaal </a:t>
            </a:r>
            <a:r>
              <a:rPr lang="nl-BE" dirty="0" err="1" smtClean="0"/>
              <a:t>milling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53</a:t>
            </a:fld>
            <a:endParaRPr lang="nl-BE"/>
          </a:p>
        </p:txBody>
      </p:sp>
      <p:pic>
        <p:nvPicPr>
          <p:cNvPr id="112642" name="Picture 2" descr="https://lh3.googleusercontent.com/UF2HHA0Owyhov5cLMLGGo0DbJ8FCQ6HWg9D7y9A4SP_tZWVw5m4=w1028-h771-no"/>
          <p:cNvPicPr>
            <a:picLocks noChangeAspect="1" noChangeArrowheads="1"/>
          </p:cNvPicPr>
          <p:nvPr/>
        </p:nvPicPr>
        <p:blipFill>
          <a:blip r:embed="rId2" cstate="print"/>
          <a:srcRect l="2353" t="9412" r="5882"/>
          <a:stretch>
            <a:fillRect/>
          </a:stretch>
        </p:blipFill>
        <p:spPr bwMode="auto">
          <a:xfrm rot="5400000">
            <a:off x="-129508" y="1802805"/>
            <a:ext cx="4599511" cy="3405407"/>
          </a:xfrm>
          <a:prstGeom prst="rect">
            <a:avLst/>
          </a:prstGeom>
          <a:noFill/>
        </p:spPr>
      </p:pic>
      <p:pic>
        <p:nvPicPr>
          <p:cNvPr id="112644" name="Picture 4" descr="https://lh3.googleusercontent.com/SRTfh1OfYkwv8oIm02mtlzv4057SSQYvf1u_Kg0cseDqHr9YPT4=w579-h771-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4389548" y="1268760"/>
            <a:ext cx="3400906" cy="4536504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Plaats een pijl met de richting dat de PCB moet volgen</a:t>
            </a:r>
          </a:p>
          <a:p>
            <a:r>
              <a:rPr lang="nl-BE" dirty="0" smtClean="0"/>
              <a:t>Voorzie op de PCB het woord </a:t>
            </a:r>
          </a:p>
          <a:p>
            <a:pPr lvl="1"/>
            <a:r>
              <a:rPr lang="nl-BE" dirty="0" smtClean="0"/>
              <a:t>Top</a:t>
            </a:r>
          </a:p>
          <a:p>
            <a:pPr lvl="1"/>
            <a:r>
              <a:rPr lang="nl-BE" dirty="0" err="1" smtClean="0"/>
              <a:t>Bottom</a:t>
            </a:r>
            <a:endParaRPr lang="nl-BE" dirty="0" smtClean="0"/>
          </a:p>
          <a:p>
            <a:pPr lvl="1"/>
            <a:r>
              <a:rPr lang="nl-BE" dirty="0" smtClean="0"/>
              <a:t>Zo is de kans kleiner dat de PCB er opzijn hoofd wordt </a:t>
            </a:r>
            <a:r>
              <a:rPr lang="nl-BE" dirty="0" err="1" smtClean="0"/>
              <a:t>ingeplaatst</a:t>
            </a:r>
            <a:endParaRPr lang="nl-BE" dirty="0" smtClean="0"/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Extra markering </a:t>
            </a:r>
            <a:r>
              <a:rPr lang="nl-BE" dirty="0" err="1" smtClean="0"/>
              <a:t>breakway</a:t>
            </a:r>
            <a:r>
              <a:rPr lang="nl-BE" dirty="0" smtClean="0"/>
              <a:t> TAB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113076"/>
            <a:ext cx="3168352" cy="1782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Gerber</a:t>
            </a:r>
            <a:r>
              <a:rPr lang="nl-BE" dirty="0" smtClean="0"/>
              <a:t> files zijn gestandaardiseerde filetypes</a:t>
            </a:r>
          </a:p>
          <a:p>
            <a:r>
              <a:rPr lang="nl-BE" dirty="0" smtClean="0"/>
              <a:t>Elke PCB fabrikant ondersteund dit formaat</a:t>
            </a:r>
          </a:p>
          <a:p>
            <a:r>
              <a:rPr lang="nl-BE" dirty="0" smtClean="0"/>
              <a:t>Hierdoor vereenvoudigd de dataoverdracht</a:t>
            </a:r>
          </a:p>
          <a:p>
            <a:pPr lvl="1"/>
            <a:r>
              <a:rPr lang="nl-BE" dirty="0" smtClean="0"/>
              <a:t>Het maakt niet uit welk CAD pakket gebruikt wordt</a:t>
            </a:r>
          </a:p>
          <a:p>
            <a:r>
              <a:rPr lang="nl-BE" dirty="0" smtClean="0"/>
              <a:t>Benodigde files</a:t>
            </a:r>
          </a:p>
          <a:p>
            <a:pPr lvl="1"/>
            <a:r>
              <a:rPr lang="nl-BE" dirty="0" err="1" smtClean="0"/>
              <a:t>Gerber</a:t>
            </a:r>
            <a:r>
              <a:rPr lang="nl-BE" dirty="0" smtClean="0"/>
              <a:t> (van elke laag)</a:t>
            </a:r>
          </a:p>
          <a:p>
            <a:pPr lvl="1"/>
            <a:r>
              <a:rPr lang="nl-BE" dirty="0" smtClean="0"/>
              <a:t>NC </a:t>
            </a:r>
            <a:r>
              <a:rPr lang="nl-BE" dirty="0" err="1" smtClean="0"/>
              <a:t>Drill</a:t>
            </a:r>
            <a:r>
              <a:rPr lang="nl-BE" dirty="0" smtClean="0"/>
              <a:t> File</a:t>
            </a:r>
          </a:p>
          <a:p>
            <a:r>
              <a:rPr lang="nl-BE" dirty="0" smtClean="0"/>
              <a:t>IPC-2581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Aanmaken van </a:t>
            </a:r>
            <a:r>
              <a:rPr lang="nl-BE" dirty="0" err="1" smtClean="0"/>
              <a:t>Gerber</a:t>
            </a:r>
            <a:r>
              <a:rPr lang="nl-BE" dirty="0" smtClean="0"/>
              <a:t> files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0" y="908720"/>
            <a:ext cx="9144000" cy="5184576"/>
          </a:xfrm>
        </p:spPr>
        <p:txBody>
          <a:bodyPr>
            <a:normAutofit/>
          </a:bodyPr>
          <a:lstStyle/>
          <a:p>
            <a:r>
              <a:rPr lang="nl-BE" sz="2400" dirty="0" err="1" smtClean="0"/>
              <a:t>Gerber</a:t>
            </a:r>
            <a:r>
              <a:rPr lang="nl-BE" sz="2400" dirty="0" smtClean="0"/>
              <a:t> Files RS274X</a:t>
            </a:r>
          </a:p>
          <a:p>
            <a:pPr lvl="1"/>
            <a:r>
              <a:rPr lang="nl-BE" sz="2400" dirty="0" smtClean="0"/>
              <a:t>Top </a:t>
            </a:r>
            <a:r>
              <a:rPr lang="nl-BE" sz="2400" dirty="0" err="1" smtClean="0"/>
              <a:t>Layer</a:t>
            </a:r>
            <a:r>
              <a:rPr lang="nl-BE" sz="2400" dirty="0" smtClean="0"/>
              <a:t> *.GTL</a:t>
            </a:r>
          </a:p>
          <a:p>
            <a:pPr lvl="1"/>
            <a:r>
              <a:rPr lang="nl-BE" sz="2400" dirty="0" smtClean="0"/>
              <a:t>Top </a:t>
            </a:r>
            <a:r>
              <a:rPr lang="nl-BE" sz="2400" dirty="0" err="1" smtClean="0"/>
              <a:t>Overlay</a:t>
            </a:r>
            <a:r>
              <a:rPr lang="nl-BE" sz="2400" dirty="0" smtClean="0"/>
              <a:t>: *.GTO</a:t>
            </a:r>
          </a:p>
          <a:p>
            <a:pPr lvl="1"/>
            <a:r>
              <a:rPr lang="nl-BE" sz="2400" dirty="0" smtClean="0"/>
              <a:t>Top </a:t>
            </a:r>
            <a:r>
              <a:rPr lang="nl-BE" sz="2400" dirty="0" err="1" smtClean="0"/>
              <a:t>Solder</a:t>
            </a:r>
            <a:r>
              <a:rPr lang="nl-BE" sz="2400" dirty="0" smtClean="0"/>
              <a:t>: *.GTS</a:t>
            </a:r>
          </a:p>
          <a:p>
            <a:pPr lvl="1"/>
            <a:r>
              <a:rPr lang="nl-BE" sz="2400" dirty="0" smtClean="0"/>
              <a:t>Top Paste: *.GTP</a:t>
            </a:r>
          </a:p>
          <a:p>
            <a:pPr lvl="1"/>
            <a:r>
              <a:rPr lang="nl-BE" sz="2400" dirty="0" err="1" smtClean="0"/>
              <a:t>Bottom</a:t>
            </a:r>
            <a:r>
              <a:rPr lang="nl-BE" sz="2400" dirty="0" smtClean="0"/>
              <a:t> </a:t>
            </a:r>
            <a:r>
              <a:rPr lang="nl-BE" sz="2400" dirty="0" err="1" smtClean="0"/>
              <a:t>Layer</a:t>
            </a:r>
            <a:r>
              <a:rPr lang="nl-BE" sz="2400" dirty="0" smtClean="0"/>
              <a:t>: *.GBL</a:t>
            </a:r>
          </a:p>
          <a:p>
            <a:pPr lvl="1"/>
            <a:r>
              <a:rPr lang="nl-BE" sz="2400" dirty="0" err="1" smtClean="0"/>
              <a:t>Bottom</a:t>
            </a:r>
            <a:r>
              <a:rPr lang="nl-BE" sz="2400" dirty="0" smtClean="0"/>
              <a:t> </a:t>
            </a:r>
            <a:r>
              <a:rPr lang="nl-BE" sz="2400" dirty="0" err="1" smtClean="0"/>
              <a:t>overlay</a:t>
            </a:r>
            <a:r>
              <a:rPr lang="nl-BE" sz="2400" dirty="0" smtClean="0"/>
              <a:t>: *.GBO</a:t>
            </a:r>
          </a:p>
          <a:p>
            <a:pPr lvl="1"/>
            <a:r>
              <a:rPr lang="nl-BE" sz="2400" dirty="0" err="1" smtClean="0"/>
              <a:t>Bottom</a:t>
            </a:r>
            <a:r>
              <a:rPr lang="nl-BE" sz="2400" dirty="0" smtClean="0"/>
              <a:t> </a:t>
            </a:r>
            <a:r>
              <a:rPr lang="nl-BE" sz="2400" dirty="0" err="1" smtClean="0"/>
              <a:t>Solder</a:t>
            </a:r>
            <a:r>
              <a:rPr lang="nl-BE" sz="2400" dirty="0" smtClean="0"/>
              <a:t>: *.GBS</a:t>
            </a:r>
          </a:p>
          <a:p>
            <a:pPr lvl="1"/>
            <a:r>
              <a:rPr lang="nl-BE" sz="2400" dirty="0" err="1" smtClean="0"/>
              <a:t>Bottom</a:t>
            </a:r>
            <a:r>
              <a:rPr lang="nl-BE" sz="2400" dirty="0" smtClean="0"/>
              <a:t> Paste: *.GBP</a:t>
            </a:r>
          </a:p>
          <a:p>
            <a:pPr lvl="1"/>
            <a:r>
              <a:rPr lang="nl-BE" sz="2400" dirty="0" err="1" smtClean="0"/>
              <a:t>Mechanical</a:t>
            </a:r>
            <a:r>
              <a:rPr lang="nl-BE" sz="2400" dirty="0" smtClean="0"/>
              <a:t>: *.GM1</a:t>
            </a:r>
          </a:p>
          <a:p>
            <a:pPr lvl="1"/>
            <a:r>
              <a:rPr lang="nl-BE" sz="2400" dirty="0" err="1" smtClean="0"/>
              <a:t>Keepout</a:t>
            </a:r>
            <a:r>
              <a:rPr lang="nl-BE" sz="2400" dirty="0" smtClean="0"/>
              <a:t>: *.GKO</a:t>
            </a:r>
          </a:p>
          <a:p>
            <a:r>
              <a:rPr lang="nl-BE" sz="2400" dirty="0" err="1" smtClean="0"/>
              <a:t>Drill</a:t>
            </a:r>
            <a:r>
              <a:rPr lang="nl-BE" sz="2400" dirty="0" smtClean="0"/>
              <a:t> file</a:t>
            </a:r>
          </a:p>
          <a:p>
            <a:pPr lvl="1"/>
            <a:r>
              <a:rPr lang="nl-BE" sz="2400" dirty="0" smtClean="0"/>
              <a:t>NC </a:t>
            </a:r>
            <a:r>
              <a:rPr lang="nl-BE" sz="2400" dirty="0" err="1" smtClean="0"/>
              <a:t>Drill</a:t>
            </a:r>
            <a:r>
              <a:rPr lang="nl-BE" sz="2400" dirty="0" smtClean="0"/>
              <a:t> file *.TXT</a:t>
            </a:r>
          </a:p>
          <a:p>
            <a:pPr lvl="1"/>
            <a:endParaRPr lang="nl-B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>
                <a:solidFill>
                  <a:schemeClr val="accent2"/>
                </a:solidFill>
              </a:rPr>
              <a:t>PCB </a:t>
            </a:r>
            <a:r>
              <a:rPr lang="nl-BE" dirty="0" err="1" smtClean="0">
                <a:solidFill>
                  <a:schemeClr val="accent2"/>
                </a:solidFill>
              </a:rPr>
              <a:t>manufacturing</a:t>
            </a:r>
            <a:r>
              <a:rPr lang="nl-BE" dirty="0" smtClean="0">
                <a:solidFill>
                  <a:schemeClr val="accent2"/>
                </a:solidFill>
              </a:rPr>
              <a:t> files (2L)</a:t>
            </a:r>
            <a:endParaRPr lang="nl-BE" dirty="0">
              <a:solidFill>
                <a:schemeClr val="accent2"/>
              </a:solidFill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56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 smtClean="0"/>
              <a:t>Nieuwe manier van data uitwisselen</a:t>
            </a:r>
          </a:p>
          <a:p>
            <a:pPr lvl="1"/>
            <a:r>
              <a:rPr lang="nl-BE" dirty="0" smtClean="0"/>
              <a:t>Tussen designer en PCB </a:t>
            </a:r>
            <a:r>
              <a:rPr lang="nl-BE" dirty="0" err="1" smtClean="0"/>
              <a:t>manufacturer</a:t>
            </a:r>
            <a:r>
              <a:rPr lang="nl-BE" dirty="0" smtClean="0"/>
              <a:t> en bestukker</a:t>
            </a:r>
          </a:p>
          <a:p>
            <a:pPr lvl="1"/>
            <a:r>
              <a:rPr lang="nl-BE" dirty="0" err="1" smtClean="0"/>
              <a:t>XML-Based</a:t>
            </a:r>
            <a:r>
              <a:rPr lang="nl-BE" dirty="0" smtClean="0"/>
              <a:t> (Open </a:t>
            </a:r>
            <a:r>
              <a:rPr lang="nl-BE" dirty="0" err="1" smtClean="0"/>
              <a:t>Source</a:t>
            </a:r>
            <a:r>
              <a:rPr lang="nl-BE" dirty="0" smtClean="0"/>
              <a:t>)</a:t>
            </a:r>
          </a:p>
          <a:p>
            <a:r>
              <a:rPr lang="nl-BE" dirty="0" smtClean="0"/>
              <a:t>Bevat:</a:t>
            </a:r>
          </a:p>
          <a:p>
            <a:pPr lvl="1"/>
            <a:r>
              <a:rPr lang="nl-BE" dirty="0" err="1" smtClean="0"/>
              <a:t>Layer</a:t>
            </a:r>
            <a:r>
              <a:rPr lang="nl-BE" dirty="0" smtClean="0"/>
              <a:t> </a:t>
            </a:r>
            <a:r>
              <a:rPr lang="nl-BE" dirty="0" err="1" smtClean="0"/>
              <a:t>build-up</a:t>
            </a:r>
            <a:endParaRPr lang="nl-BE" dirty="0" smtClean="0"/>
          </a:p>
          <a:p>
            <a:pPr lvl="1"/>
            <a:r>
              <a:rPr lang="nl-BE" dirty="0" smtClean="0"/>
              <a:t>Koper structuur per </a:t>
            </a:r>
            <a:r>
              <a:rPr lang="nl-BE" dirty="0" err="1" smtClean="0"/>
              <a:t>layer</a:t>
            </a:r>
            <a:r>
              <a:rPr lang="nl-BE" dirty="0" smtClean="0"/>
              <a:t>!</a:t>
            </a:r>
          </a:p>
          <a:p>
            <a:pPr lvl="1"/>
            <a:r>
              <a:rPr lang="nl-BE" dirty="0" smtClean="0"/>
              <a:t>Ordening van </a:t>
            </a:r>
            <a:r>
              <a:rPr lang="nl-BE" dirty="0" err="1" smtClean="0"/>
              <a:t>build-up</a:t>
            </a:r>
            <a:endParaRPr lang="nl-BE" dirty="0" smtClean="0"/>
          </a:p>
          <a:p>
            <a:pPr lvl="1"/>
            <a:r>
              <a:rPr lang="nl-BE" dirty="0" smtClean="0"/>
              <a:t>Materiaal informatie</a:t>
            </a:r>
          </a:p>
          <a:p>
            <a:pPr lvl="1"/>
            <a:r>
              <a:rPr lang="nl-BE" dirty="0" smtClean="0"/>
              <a:t>Boordata</a:t>
            </a:r>
          </a:p>
          <a:p>
            <a:pPr lvl="1"/>
            <a:r>
              <a:rPr lang="nl-BE" dirty="0" smtClean="0"/>
              <a:t>Testpunten</a:t>
            </a:r>
          </a:p>
          <a:p>
            <a:pPr lvl="1"/>
            <a:r>
              <a:rPr lang="nl-BE" dirty="0" smtClean="0"/>
              <a:t>Componentenlijst</a:t>
            </a:r>
          </a:p>
          <a:p>
            <a:pPr lvl="1"/>
            <a:r>
              <a:rPr lang="nl-BE" dirty="0" smtClean="0"/>
              <a:t>…</a:t>
            </a:r>
          </a:p>
          <a:p>
            <a:r>
              <a:rPr lang="nl-BE" dirty="0" smtClean="0"/>
              <a:t>Nog niet overal ondersteunt</a:t>
            </a:r>
          </a:p>
          <a:p>
            <a:pPr lvl="1"/>
            <a:endParaRPr lang="nl-B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IPC-2581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57</a:t>
            </a:fld>
            <a:endParaRPr lang="nl-BE"/>
          </a:p>
        </p:txBody>
      </p:sp>
      <p:pic>
        <p:nvPicPr>
          <p:cNvPr id="2050" name="Picture 2" descr="IPC.2581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4869160"/>
            <a:ext cx="3345160" cy="836290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Foto’s van onze </a:t>
            </a:r>
            <a:r>
              <a:rPr lang="nl-BE" dirty="0" err="1" smtClean="0"/>
              <a:t>PCB’s</a:t>
            </a:r>
            <a:endParaRPr lang="nl-B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PCB geleverd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58</a:t>
            </a:fld>
            <a:endParaRPr lang="nl-BE"/>
          </a:p>
        </p:txBody>
      </p:sp>
      <p:pic>
        <p:nvPicPr>
          <p:cNvPr id="45058" name="Picture 2" descr="https://lh3.googleusercontent.com/dSnQNSJOvd1xSQs4Kx3tVLXPWllOjFN4fUJRbYGzEijps3EBfFw=w1028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76872"/>
            <a:ext cx="4560127" cy="3420096"/>
          </a:xfrm>
          <a:prstGeom prst="rect">
            <a:avLst/>
          </a:prstGeom>
          <a:noFill/>
        </p:spPr>
      </p:pic>
      <p:pic>
        <p:nvPicPr>
          <p:cNvPr id="45060" name="Picture 4" descr="https://lh3.googleusercontent.com/ORMS_3JWwK-g3faPZjkGVpknZgFmV546DxK5G9hz02_JLIimU7U=w1028-h771-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76872"/>
            <a:ext cx="4752528" cy="3564397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Drilling misalignment</a:t>
            </a:r>
            <a:endParaRPr lang="en-US" dirty="0" smtClean="0"/>
          </a:p>
          <a:p>
            <a:r>
              <a:rPr lang="en-US" dirty="0" err="1" smtClean="0"/>
              <a:t>Soldeermasker</a:t>
            </a:r>
            <a:r>
              <a:rPr lang="en-US" dirty="0" smtClean="0"/>
              <a:t> </a:t>
            </a:r>
            <a:r>
              <a:rPr lang="en-US" dirty="0"/>
              <a:t>misalignment</a:t>
            </a:r>
          </a:p>
          <a:p>
            <a:r>
              <a:rPr lang="en-US" dirty="0" smtClean="0"/>
              <a:t>Layer </a:t>
            </a:r>
            <a:r>
              <a:rPr lang="en-US" dirty="0" err="1" smtClean="0"/>
              <a:t>spiegelbeeld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Fouten</a:t>
            </a:r>
            <a:r>
              <a:rPr lang="en-US" dirty="0" smtClean="0"/>
              <a:t> PCB </a:t>
            </a:r>
            <a:r>
              <a:rPr lang="en-US" dirty="0" err="1" smtClean="0"/>
              <a:t>productie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59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Inter-connecties maken tussen componenten</a:t>
            </a:r>
          </a:p>
          <a:p>
            <a:r>
              <a:rPr lang="nl-BE" dirty="0" smtClean="0"/>
              <a:t>Voor een oplossing te bieden aan een probleem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Wat is een PCB?	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</a:t>
            </a:fld>
            <a:endParaRPr lang="nl-BE"/>
          </a:p>
        </p:txBody>
      </p:sp>
      <p:pic>
        <p:nvPicPr>
          <p:cNvPr id="108546" name="Picture 2" descr="https://lh3.googleusercontent.com/znjwlNq8CkCPm4YJ0CKg3MhWH5vSM7ssBBsHTEXAsF51qsSmhOY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4499992" y="2420888"/>
            <a:ext cx="4464496" cy="3347346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4"/>
          <a:stretch/>
        </p:blipFill>
        <p:spPr>
          <a:xfrm>
            <a:off x="1403648" y="1412776"/>
            <a:ext cx="6140866" cy="4076976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 misalignment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Soldermask</a:t>
            </a:r>
            <a:r>
              <a:rPr lang="en-US" dirty="0"/>
              <a:t> misalignment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61</a:t>
            </a:fld>
            <a:endParaRPr lang="nl-BE"/>
          </a:p>
        </p:txBody>
      </p:sp>
      <p:pic>
        <p:nvPicPr>
          <p:cNvPr id="5122" name="Picture 2" descr="E:\Patrick\ppelgrim\PS09\p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32756"/>
            <a:ext cx="5832648" cy="43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</a:t>
            </a:r>
            <a:r>
              <a:rPr lang="en-US" dirty="0" err="1" smtClean="0"/>
              <a:t>spiegelbeeld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62</a:t>
            </a:fld>
            <a:endParaRPr lang="nl-BE"/>
          </a:p>
        </p:txBody>
      </p:sp>
      <p:pic>
        <p:nvPicPr>
          <p:cNvPr id="6146" name="Picture 2" descr="E:\Patrick\ppelgrim\PS09\layer-b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772816"/>
            <a:ext cx="460851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85950"/>
            <a:ext cx="426454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Doelstelling</a:t>
            </a:r>
          </a:p>
          <a:p>
            <a:pPr lvl="1"/>
            <a:r>
              <a:rPr lang="nl-BE" dirty="0" smtClean="0"/>
              <a:t>PCB laten maken bij PCB fabrikant</a:t>
            </a:r>
          </a:p>
          <a:p>
            <a:pPr lvl="1"/>
            <a:r>
              <a:rPr lang="nl-BE" dirty="0" smtClean="0"/>
              <a:t>Automatische laten </a:t>
            </a:r>
            <a:r>
              <a:rPr lang="nl-BE" dirty="0" err="1" smtClean="0"/>
              <a:t>bestukken</a:t>
            </a:r>
            <a:r>
              <a:rPr lang="nl-BE" dirty="0" smtClean="0"/>
              <a:t> (via P&amp;P)</a:t>
            </a:r>
          </a:p>
          <a:p>
            <a:pPr lvl="1"/>
            <a:r>
              <a:rPr lang="nl-BE" dirty="0" smtClean="0"/>
              <a:t>Automatische software opladen en testen</a:t>
            </a:r>
          </a:p>
          <a:p>
            <a:pPr lvl="1">
              <a:buNone/>
            </a:pP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</a:t>
            </a:r>
            <a:r>
              <a:rPr lang="nl-BE" dirty="0" err="1" smtClean="0"/>
              <a:t>for</a:t>
            </a:r>
            <a:r>
              <a:rPr lang="nl-BE" dirty="0" smtClean="0"/>
              <a:t> manufacturing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63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Bestukking</a:t>
            </a:r>
            <a:endParaRPr lang="nl-BE" dirty="0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Handmatig</a:t>
            </a:r>
          </a:p>
          <a:p>
            <a:pPr lvl="1"/>
            <a:r>
              <a:rPr lang="nl-BE" dirty="0" smtClean="0"/>
              <a:t>Prototype</a:t>
            </a:r>
          </a:p>
          <a:p>
            <a:pPr lvl="1"/>
            <a:r>
              <a:rPr lang="nl-BE" dirty="0" smtClean="0"/>
              <a:t>Kleine oplagen met geen hoge nauwkeurigheid</a:t>
            </a:r>
          </a:p>
          <a:p>
            <a:r>
              <a:rPr lang="nl-BE" dirty="0" err="1" smtClean="0"/>
              <a:t>Semi</a:t>
            </a:r>
            <a:r>
              <a:rPr lang="nl-BE" dirty="0" smtClean="0"/>
              <a:t> Machinaal</a:t>
            </a:r>
          </a:p>
          <a:p>
            <a:pPr lvl="1"/>
            <a:r>
              <a:rPr lang="nl-BE" dirty="0" smtClean="0"/>
              <a:t>Soldeerdispenser handmatig</a:t>
            </a:r>
          </a:p>
          <a:p>
            <a:r>
              <a:rPr lang="nl-BE" dirty="0" smtClean="0"/>
              <a:t>Machinaal</a:t>
            </a:r>
          </a:p>
          <a:p>
            <a:pPr lvl="1"/>
            <a:r>
              <a:rPr lang="nl-BE" dirty="0" smtClean="0"/>
              <a:t>Gecontroleerde </a:t>
            </a:r>
            <a:r>
              <a:rPr lang="nl-BE" dirty="0" err="1" smtClean="0"/>
              <a:t>soldeerdispensing</a:t>
            </a:r>
            <a:r>
              <a:rPr lang="nl-BE" dirty="0" smtClean="0"/>
              <a:t> X,Y,Z richting</a:t>
            </a:r>
          </a:p>
          <a:p>
            <a:pPr lvl="1"/>
            <a:r>
              <a:rPr lang="nl-BE" dirty="0" smtClean="0"/>
              <a:t>Stencil</a:t>
            </a:r>
          </a:p>
          <a:p>
            <a:pPr lvl="1"/>
            <a:endParaRPr lang="nl-BE" dirty="0" smtClean="0"/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Aanbrengen soldeerpasta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Moeilijk doseren</a:t>
            </a:r>
          </a:p>
          <a:p>
            <a:r>
              <a:rPr lang="nl-BE" dirty="0" smtClean="0"/>
              <a:t>Nauwkeurigheid hangt af van de persoon</a:t>
            </a:r>
          </a:p>
          <a:p>
            <a:r>
              <a:rPr lang="nl-BE" dirty="0" smtClean="0"/>
              <a:t>Voor niet repetitief gebruik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Handmatig 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66</a:t>
            </a:fld>
            <a:endParaRPr lang="nl-BE"/>
          </a:p>
        </p:txBody>
      </p:sp>
      <p:pic>
        <p:nvPicPr>
          <p:cNvPr id="38914" name="Picture 2" descr="https://static.artfire.com/uploads/product/4/494/98494/5998494/5998494/large/1_2_troy_ounce_tube_silver_solder_paste_hard_ss75_with_tips_7c7998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3068960"/>
            <a:ext cx="4286250" cy="2571751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Dosering nauwkeuriger</a:t>
            </a:r>
          </a:p>
          <a:p>
            <a:r>
              <a:rPr lang="nl-BE" dirty="0" smtClean="0"/>
              <a:t>2 handen voor het bepalen van de plek</a:t>
            </a:r>
          </a:p>
          <a:p>
            <a:r>
              <a:rPr lang="nl-BE" dirty="0" smtClean="0"/>
              <a:t>Voetpedaal     voor het activeren van de pomp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Semi</a:t>
            </a:r>
            <a:r>
              <a:rPr lang="nl-BE" dirty="0" smtClean="0"/>
              <a:t> Machinaal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67</a:t>
            </a:fld>
            <a:endParaRPr lang="nl-BE"/>
          </a:p>
        </p:txBody>
      </p:sp>
      <p:pic>
        <p:nvPicPr>
          <p:cNvPr id="44034" name="Picture 2" descr="http://image.made-in-china.com/2f0j00LvGQTAEaFsut/SMT-Solder-Paste-Dispenser-TD2000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060848"/>
            <a:ext cx="7985008" cy="4210844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Dikte: 100um, 150um</a:t>
            </a:r>
          </a:p>
          <a:p>
            <a:r>
              <a:rPr lang="nl-BE" dirty="0" smtClean="0"/>
              <a:t>Zeer grote nauwkeurigheid</a:t>
            </a:r>
          </a:p>
          <a:p>
            <a:r>
              <a:rPr lang="nl-BE" dirty="0" smtClean="0"/>
              <a:t>Machinaal</a:t>
            </a:r>
          </a:p>
          <a:p>
            <a:pPr lvl="1"/>
            <a:r>
              <a:rPr lang="nl-BE" dirty="0" smtClean="0"/>
              <a:t>Stencil speciaal gemaakt voor die bepaalde machine</a:t>
            </a:r>
          </a:p>
          <a:p>
            <a:r>
              <a:rPr lang="nl-BE" dirty="0" smtClean="0"/>
              <a:t>Handmatig</a:t>
            </a:r>
          </a:p>
          <a:p>
            <a:pPr lvl="1"/>
            <a:r>
              <a:rPr lang="nl-BE" dirty="0" smtClean="0"/>
              <a:t>Moeilijker op te spannen, maar stencils zijn goedkoper</a:t>
            </a:r>
          </a:p>
          <a:p>
            <a:r>
              <a:rPr lang="nl-BE" dirty="0" smtClean="0"/>
              <a:t>Extra kost voor het aanmaken van stencil</a:t>
            </a:r>
          </a:p>
          <a:p>
            <a:pPr lvl="1"/>
            <a:r>
              <a:rPr lang="nl-BE" dirty="0" smtClean="0"/>
              <a:t>Ongeveer 70euro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Stencil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Stencil machine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69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10" name="Tijdelijke aanduiding voor inhoud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7" y="1152525"/>
            <a:ext cx="8499946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Soorten materialen</a:t>
            </a:r>
          </a:p>
          <a:p>
            <a:pPr lvl="1"/>
            <a:r>
              <a:rPr lang="nl-BE" dirty="0" smtClean="0"/>
              <a:t>FR4, Metal-</a:t>
            </a:r>
            <a:r>
              <a:rPr lang="nl-BE" dirty="0" err="1" smtClean="0"/>
              <a:t>Core</a:t>
            </a:r>
            <a:r>
              <a:rPr lang="nl-BE" dirty="0" smtClean="0"/>
              <a:t>, Rogers, </a:t>
            </a:r>
            <a:r>
              <a:rPr lang="nl-BE" dirty="0" err="1"/>
              <a:t>K</a:t>
            </a:r>
            <a:r>
              <a:rPr lang="nl-BE" dirty="0" err="1" smtClean="0"/>
              <a:t>apton</a:t>
            </a:r>
            <a:r>
              <a:rPr lang="nl-BE" dirty="0" smtClean="0"/>
              <a:t>,…</a:t>
            </a:r>
          </a:p>
          <a:p>
            <a:r>
              <a:rPr lang="nl-BE" dirty="0" smtClean="0"/>
              <a:t>Lagen - </a:t>
            </a:r>
            <a:r>
              <a:rPr lang="nl-BE" dirty="0" err="1" smtClean="0"/>
              <a:t>Layers</a:t>
            </a:r>
            <a:endParaRPr lang="nl-BE" dirty="0" smtClean="0"/>
          </a:p>
          <a:p>
            <a:pPr lvl="1"/>
            <a:r>
              <a:rPr lang="nl-BE" dirty="0" smtClean="0"/>
              <a:t>1-28 lagen</a:t>
            </a:r>
          </a:p>
          <a:p>
            <a:r>
              <a:rPr lang="nl-BE" dirty="0" smtClean="0"/>
              <a:t>Design </a:t>
            </a:r>
            <a:r>
              <a:rPr lang="nl-BE" dirty="0" err="1" smtClean="0"/>
              <a:t>rules</a:t>
            </a:r>
            <a:endParaRPr lang="nl-BE" dirty="0" smtClean="0"/>
          </a:p>
          <a:p>
            <a:pPr lvl="1"/>
            <a:r>
              <a:rPr lang="nl-BE" dirty="0" smtClean="0"/>
              <a:t>Track </a:t>
            </a:r>
            <a:r>
              <a:rPr lang="nl-BE" dirty="0" err="1" smtClean="0"/>
              <a:t>width</a:t>
            </a:r>
            <a:r>
              <a:rPr lang="nl-BE" dirty="0" smtClean="0"/>
              <a:t>, Clearance, </a:t>
            </a:r>
            <a:r>
              <a:rPr lang="nl-BE" dirty="0" err="1" smtClean="0"/>
              <a:t>Annular</a:t>
            </a:r>
            <a:r>
              <a:rPr lang="nl-BE" dirty="0" smtClean="0"/>
              <a:t> ring,…</a:t>
            </a:r>
          </a:p>
          <a:p>
            <a:r>
              <a:rPr lang="nl-BE" dirty="0" smtClean="0"/>
              <a:t>Oppervlakte afwerking</a:t>
            </a:r>
          </a:p>
          <a:p>
            <a:pPr lvl="1"/>
            <a:r>
              <a:rPr lang="nl-BE" dirty="0" smtClean="0"/>
              <a:t>Loodvrij, ENIG, ENEPIG, Zilver, Koper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Wat is een PCB?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Handmatig Stencil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70</a:t>
            </a:fld>
            <a:endParaRPr lang="nl-BE"/>
          </a:p>
        </p:txBody>
      </p:sp>
      <p:pic>
        <p:nvPicPr>
          <p:cNvPr id="116738" name="Picture 2" descr="https://lh3.googleusercontent.com/G_rEoWcW-uYtXGWvDA7YdsCo_14pqi6DVV-Ce-M3c6NmKsxre9E=w579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1196752"/>
            <a:ext cx="3508872" cy="468052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Zorg voor een uiterst zuivere stencil</a:t>
            </a:r>
          </a:p>
          <a:p>
            <a:r>
              <a:rPr lang="nl-BE" dirty="0" smtClean="0"/>
              <a:t>Zorg dat de Stencil perfect is opgespannen</a:t>
            </a:r>
          </a:p>
          <a:p>
            <a:r>
              <a:rPr lang="nl-BE" dirty="0" smtClean="0"/>
              <a:t>Daarna de stencil uitlijnen met de PCB</a:t>
            </a:r>
          </a:p>
          <a:p>
            <a:r>
              <a:rPr lang="nl-BE" dirty="0" smtClean="0"/>
              <a:t>Zorg dat alles perfect vlak en ondersteunt is</a:t>
            </a:r>
          </a:p>
          <a:p>
            <a:pPr lvl="1"/>
            <a:r>
              <a:rPr lang="nl-BE" dirty="0" smtClean="0"/>
              <a:t>Zodat de PCB niet doorbuigt bij het aanbrengen van soldeerpasta</a:t>
            </a:r>
          </a:p>
          <a:p>
            <a:pPr lvl="1"/>
            <a:r>
              <a:rPr lang="nl-BE" dirty="0" smtClean="0"/>
              <a:t>Breng de pasta aan in 1 vlotte beweging</a:t>
            </a:r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400" dirty="0" smtClean="0"/>
              <a:t>Handmatig Stencil aandachtspunten</a:t>
            </a:r>
            <a:endParaRPr lang="nl-BE" sz="3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Handmatig Stencil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72</a:t>
            </a:fld>
            <a:endParaRPr lang="nl-BE"/>
          </a:p>
        </p:txBody>
      </p:sp>
      <p:pic>
        <p:nvPicPr>
          <p:cNvPr id="115714" name="Picture 2" descr="https://lh3.googleusercontent.com/bkhJyCFuxz8NIPxP5otMay8oQidASrgCCaEQKZ3ru4tWTHNkYNQ=w579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3130993" cy="4176464"/>
          </a:xfrm>
          <a:prstGeom prst="rect">
            <a:avLst/>
          </a:prstGeom>
          <a:noFill/>
        </p:spPr>
      </p:pic>
      <p:pic>
        <p:nvPicPr>
          <p:cNvPr id="115716" name="Picture 4" descr="https://lh3.googleusercontent.com/cAf-FgUPLbRJNl8A52R7Y8kQ1SBV7Qksm4zx7vZhDvNK2oaTGkw=w1028-h771-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3766" y="1484784"/>
            <a:ext cx="5520234" cy="4140176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Resultaat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73</a:t>
            </a:fld>
            <a:endParaRPr lang="nl-BE"/>
          </a:p>
        </p:txBody>
      </p:sp>
      <p:pic>
        <p:nvPicPr>
          <p:cNvPr id="35842" name="Picture 2" descr="https://lh3.googleusercontent.com/IVw0B4vfnhzS4LuEp7k3JsdYvJ0az26KnN34RUmmCOhzwC7b31A=w1028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048672" cy="4536505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Printer die uiterst gecontroleerd deze soldeerpasta kan spuiten</a:t>
            </a:r>
          </a:p>
          <a:p>
            <a:r>
              <a:rPr lang="nl-BE" dirty="0" smtClean="0"/>
              <a:t>Ideaal voor kleine oplages</a:t>
            </a:r>
          </a:p>
          <a:p>
            <a:r>
              <a:rPr lang="nl-BE" dirty="0" smtClean="0"/>
              <a:t>Geen kosten van een extra stencil</a:t>
            </a:r>
          </a:p>
          <a:p>
            <a:r>
              <a:rPr lang="nl-BE" dirty="0" smtClean="0"/>
              <a:t>Grote aanschaf kost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Soldeerpaste</a:t>
            </a:r>
            <a:r>
              <a:rPr lang="nl-BE" dirty="0" smtClean="0"/>
              <a:t> </a:t>
            </a:r>
            <a:r>
              <a:rPr lang="nl-BE" dirty="0" err="1" smtClean="0"/>
              <a:t>Jetter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74</a:t>
            </a:fld>
            <a:endParaRPr lang="nl-BE"/>
          </a:p>
        </p:txBody>
      </p:sp>
      <p:pic>
        <p:nvPicPr>
          <p:cNvPr id="132098" name="Picture 2" descr="Piezo Jet valve for glue dispens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429000"/>
            <a:ext cx="3243621" cy="2166739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Solduur </a:t>
            </a:r>
            <a:r>
              <a:rPr lang="nl-BE" dirty="0" err="1" smtClean="0"/>
              <a:t>Jetter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13" name="Tijdelijke aanduiding voor inhoud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4" y="1152525"/>
            <a:ext cx="7384612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Handmatig </a:t>
            </a:r>
            <a:r>
              <a:rPr lang="nl-BE" dirty="0" err="1" smtClean="0"/>
              <a:t>bestukken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76</a:t>
            </a:fld>
            <a:endParaRPr lang="nl-BE"/>
          </a:p>
        </p:txBody>
      </p:sp>
      <p:pic>
        <p:nvPicPr>
          <p:cNvPr id="117762" name="Picture 2" descr="https://lh3.googleusercontent.com/3k_bv4Hx7ix9jq8DZAMidPhP7hXzFLkec851THXcQGh6-drkcwk=w1028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79" y="1268760"/>
            <a:ext cx="5712635" cy="4284477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Pincetten</a:t>
            </a:r>
          </a:p>
          <a:p>
            <a:r>
              <a:rPr lang="nl-BE" dirty="0" smtClean="0"/>
              <a:t>Vergrootglazen</a:t>
            </a:r>
          </a:p>
          <a:p>
            <a:r>
              <a:rPr lang="nl-BE" dirty="0" smtClean="0"/>
              <a:t>Soldeergereedschap</a:t>
            </a:r>
          </a:p>
          <a:p>
            <a:r>
              <a:rPr lang="nl-BE" dirty="0" smtClean="0"/>
              <a:t>Verlichting</a:t>
            </a:r>
          </a:p>
          <a:p>
            <a:r>
              <a:rPr lang="nl-BE" dirty="0" smtClean="0"/>
              <a:t>Vaste hand</a:t>
            </a:r>
          </a:p>
          <a:p>
            <a:pPr lvl="1"/>
            <a:r>
              <a:rPr lang="nl-BE" dirty="0" smtClean="0"/>
              <a:t>Dag ervoor geen pinten gaan drinken</a:t>
            </a:r>
          </a:p>
          <a:p>
            <a:pPr lvl="1"/>
            <a:r>
              <a:rPr lang="nl-BE" dirty="0" smtClean="0"/>
              <a:t>Of overvloedig koffie gebruik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Hulpmiddelen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Niet te gebruiken als breekijzer!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Pincetten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026" name="Picture 2" descr="http://www.esdproducts.eu/userfiles/images/elquip/gereedschap/Wiha_ESD-pincetten_EN-N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2564904"/>
            <a:ext cx="3152869" cy="3162722"/>
          </a:xfrm>
          <a:prstGeom prst="rect">
            <a:avLst/>
          </a:prstGeom>
          <a:noFill/>
        </p:spPr>
      </p:pic>
      <p:pic>
        <p:nvPicPr>
          <p:cNvPr id="1028" name="Picture 4" descr="http://image.allekabels.nl/image/1089367-0/5-090-antistatische-pincetten-set-5-delig-esd-5-delige-esd-egb-pincetten-set-in-een-praktische-tafelstandaard-uit-dissipatief-materiaal-inhoud-5-pincetten-uit-geleidend-glasvezelversterkt-kunststof-nrs-5-191-5-192-5-193-5-194-en-5-195-gewicht-94-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348880"/>
            <a:ext cx="2695575" cy="3333750"/>
          </a:xfrm>
          <a:prstGeom prst="rect">
            <a:avLst/>
          </a:prstGeom>
          <a:noFill/>
        </p:spPr>
      </p:pic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Vergrootglazen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79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48482" name="Picture 2" descr="http://www.visioneng.com/Portals/0/CVStoreImages/Mantis-Elite-Stereo-Inspection-Microscope-Boom-02-507px_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836712"/>
            <a:ext cx="4829175" cy="4943476"/>
          </a:xfrm>
          <a:prstGeom prst="rect">
            <a:avLst/>
          </a:prstGeom>
          <a:noFill/>
        </p:spPr>
      </p:pic>
      <p:pic>
        <p:nvPicPr>
          <p:cNvPr id="148484" name="Picture 4" descr="http://i01.i.aliimg.com/wsphoto/v0/585554221_1/Promotie-Nieuwe-mode-2015-1-stuks-20x-vergrootglas-loupe-vergrootglas-bril-lens-juwelier-horloge-reparatie-l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84784"/>
            <a:ext cx="3842792" cy="3842792"/>
          </a:xfrm>
          <a:prstGeom prst="rect">
            <a:avLst/>
          </a:prstGeom>
          <a:noFill/>
        </p:spPr>
      </p:pic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Track </a:t>
            </a:r>
            <a:r>
              <a:rPr lang="nl-BE" dirty="0" err="1" smtClean="0"/>
              <a:t>Width</a:t>
            </a:r>
            <a:endParaRPr lang="nl-BE" dirty="0" smtClean="0"/>
          </a:p>
          <a:p>
            <a:pPr lvl="1"/>
            <a:r>
              <a:rPr lang="nl-BE" dirty="0" smtClean="0"/>
              <a:t>Breedte van de baan op de PCB</a:t>
            </a:r>
          </a:p>
          <a:p>
            <a:r>
              <a:rPr lang="nl-BE" dirty="0" err="1" smtClean="0"/>
              <a:t>Clearance</a:t>
            </a:r>
            <a:endParaRPr lang="nl-BE" dirty="0" smtClean="0"/>
          </a:p>
          <a:p>
            <a:pPr lvl="1"/>
            <a:r>
              <a:rPr lang="nl-BE" dirty="0" smtClean="0"/>
              <a:t>Minimale afstand tussen 2 banen</a:t>
            </a:r>
          </a:p>
          <a:p>
            <a:r>
              <a:rPr lang="nl-BE" dirty="0" smtClean="0"/>
              <a:t>Via</a:t>
            </a:r>
          </a:p>
          <a:p>
            <a:pPr lvl="1"/>
            <a:r>
              <a:rPr lang="nl-BE" dirty="0" smtClean="0"/>
              <a:t>Verbinding voor het wisselen van </a:t>
            </a:r>
            <a:r>
              <a:rPr lang="nl-BE" dirty="0" err="1" smtClean="0"/>
              <a:t>layer</a:t>
            </a:r>
            <a:endParaRPr lang="nl-BE" dirty="0" smtClean="0"/>
          </a:p>
          <a:p>
            <a:r>
              <a:rPr lang="nl-BE" dirty="0" err="1" smtClean="0"/>
              <a:t>Annular</a:t>
            </a:r>
            <a:r>
              <a:rPr lang="nl-BE" dirty="0" smtClean="0"/>
              <a:t> ring</a:t>
            </a:r>
          </a:p>
          <a:p>
            <a:pPr lvl="1"/>
            <a:r>
              <a:rPr lang="nl-BE" dirty="0" err="1"/>
              <a:t>Misalignment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Taalvoering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4" name="Afbeelding 3" descr="Clearean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0232" y="2348880"/>
            <a:ext cx="2171700" cy="1362075"/>
          </a:xfrm>
          <a:prstGeom prst="rect">
            <a:avLst/>
          </a:prstGeom>
        </p:spPr>
      </p:pic>
      <p:pic>
        <p:nvPicPr>
          <p:cNvPr id="5" name="Afbeelding 4" descr="Annulaire_r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3888" y="4293096"/>
            <a:ext cx="2298576" cy="1445317"/>
          </a:xfrm>
          <a:prstGeom prst="rect">
            <a:avLst/>
          </a:prstGeom>
        </p:spPr>
      </p:pic>
      <p:pic>
        <p:nvPicPr>
          <p:cNvPr id="6" name="Afbeelding 5" descr="Width_Trac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4150" y="1182638"/>
            <a:ext cx="2609850" cy="1238250"/>
          </a:xfrm>
          <a:prstGeom prst="rect">
            <a:avLst/>
          </a:prstGeom>
        </p:spPr>
      </p:pic>
      <p:pic>
        <p:nvPicPr>
          <p:cNvPr id="7" name="Afbeelding 6" descr="Vi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7850" y="4365104"/>
            <a:ext cx="3486150" cy="1352550"/>
          </a:xfrm>
          <a:prstGeom prst="rect">
            <a:avLst/>
          </a:prstGeom>
        </p:spPr>
      </p:pic>
      <p:sp>
        <p:nvSpPr>
          <p:cNvPr id="10" name="Tijdelijke aanduiding voor voettekst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1" name="Picture 7" descr="emsys_logo_673x11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Solduur 0.35mm – 1.5mm</a:t>
            </a:r>
          </a:p>
          <a:p>
            <a:r>
              <a:rPr lang="nl-BE" dirty="0" smtClean="0"/>
              <a:t>Soldeerbout tips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Soldeergereedschap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49506" name="Picture 2" descr="https://www.conrad.nl/medias/global/ce/8000_8999/8800/8840/8843/830003_BB_00_FB.EPS_1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140968"/>
            <a:ext cx="2556792" cy="2556792"/>
          </a:xfrm>
          <a:prstGeom prst="rect">
            <a:avLst/>
          </a:prstGeom>
          <a:noFill/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Kies de juiste tip voor het juiste werk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Tips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50530" name="Picture 2" descr="https://encrypted-tbn3.gstatic.com/images?q=tbn:ANd9GcT7dR8QrpZUlE0VngqK14KhnbX8WKD6gBmT5EuMIb4JyI-QPcJ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1844824"/>
            <a:ext cx="2638425" cy="1733551"/>
          </a:xfrm>
          <a:prstGeom prst="rect">
            <a:avLst/>
          </a:prstGeom>
          <a:noFill/>
        </p:spPr>
      </p:pic>
      <p:pic>
        <p:nvPicPr>
          <p:cNvPr id="150532" name="Picture 4" descr="http://www.buerklin.com/images/d/KapL/L5339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717032"/>
            <a:ext cx="8096250" cy="2095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Zorg voor voldoende verlichting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Verlichting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82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151554" name="Picture 2" descr="C:\Users\Jurre\Downloads\Photos\20131025_1322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2204864"/>
            <a:ext cx="4837045" cy="3627784"/>
          </a:xfrm>
          <a:prstGeom prst="rect">
            <a:avLst/>
          </a:prstGeom>
          <a:noFill/>
        </p:spPr>
      </p:pic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factronix.com/_pics/MECHATRONIKA_M10-Pick+Place-Bestueckungsautom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196752"/>
            <a:ext cx="2857500" cy="2952751"/>
          </a:xfrm>
          <a:prstGeom prst="rect">
            <a:avLst/>
          </a:prstGeom>
          <a:noFill/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4761256"/>
          </a:xfrm>
        </p:spPr>
        <p:txBody>
          <a:bodyPr>
            <a:normAutofit lnSpcReduction="10000"/>
          </a:bodyPr>
          <a:lstStyle/>
          <a:p>
            <a:r>
              <a:rPr lang="nl-BE" dirty="0" err="1" smtClean="0"/>
              <a:t>Bestukken</a:t>
            </a:r>
            <a:r>
              <a:rPr lang="nl-BE" dirty="0" smtClean="0"/>
              <a:t> van de PCB via P&amp;P</a:t>
            </a:r>
          </a:p>
          <a:p>
            <a:pPr lvl="1"/>
            <a:r>
              <a:rPr lang="nl-BE" dirty="0" smtClean="0"/>
              <a:t>Aanbieden van componenten</a:t>
            </a:r>
          </a:p>
          <a:p>
            <a:pPr lvl="2"/>
            <a:r>
              <a:rPr lang="nl-BE" dirty="0" smtClean="0"/>
              <a:t>Liefst op rol of </a:t>
            </a:r>
            <a:r>
              <a:rPr lang="nl-BE" dirty="0" err="1" smtClean="0"/>
              <a:t>tray</a:t>
            </a:r>
            <a:endParaRPr lang="nl-BE" dirty="0" smtClean="0"/>
          </a:p>
          <a:p>
            <a:pPr lvl="1"/>
            <a:r>
              <a:rPr lang="nl-BE" dirty="0" smtClean="0"/>
              <a:t>Aanbieden van verschillende componenten = aantal verschillende </a:t>
            </a:r>
            <a:r>
              <a:rPr lang="nl-BE" dirty="0" err="1" smtClean="0"/>
              <a:t>feeders</a:t>
            </a:r>
            <a:endParaRPr lang="nl-BE" dirty="0" smtClean="0"/>
          </a:p>
          <a:p>
            <a:pPr lvl="2"/>
            <a:r>
              <a:rPr lang="nl-BE" dirty="0" smtClean="0"/>
              <a:t>Probeer het aantal verschillende componenten te beperken (Minder </a:t>
            </a:r>
            <a:r>
              <a:rPr lang="nl-BE" dirty="0" err="1" smtClean="0"/>
              <a:t>Setup</a:t>
            </a:r>
            <a:r>
              <a:rPr lang="nl-BE" dirty="0" smtClean="0"/>
              <a:t> kost)</a:t>
            </a:r>
          </a:p>
          <a:p>
            <a:pPr lvl="1"/>
            <a:r>
              <a:rPr lang="nl-BE" dirty="0" smtClean="0"/>
              <a:t>Files aanbieden vanuit het CAD pakket voor het plaatsen van de component (Minder </a:t>
            </a:r>
            <a:r>
              <a:rPr lang="nl-BE" dirty="0" err="1" smtClean="0"/>
              <a:t>Setup</a:t>
            </a:r>
            <a:r>
              <a:rPr lang="nl-BE" dirty="0" smtClean="0"/>
              <a:t> kost)</a:t>
            </a:r>
          </a:p>
          <a:p>
            <a:r>
              <a:rPr lang="nl-BE" dirty="0" smtClean="0"/>
              <a:t>Handig link:</a:t>
            </a:r>
            <a:r>
              <a:rPr lang="nl-BE" sz="2600" dirty="0" smtClean="0">
                <a:hlinkClick r:id="rId3"/>
              </a:rPr>
              <a:t>http://</a:t>
            </a:r>
            <a:r>
              <a:rPr lang="nl-BE" sz="2600" dirty="0" err="1" smtClean="0">
                <a:hlinkClick r:id="rId3"/>
              </a:rPr>
              <a:t>www.page.be</a:t>
            </a:r>
            <a:r>
              <a:rPr lang="nl-BE" sz="2600" dirty="0" smtClean="0">
                <a:hlinkClick r:id="rId3"/>
              </a:rPr>
              <a:t>/</a:t>
            </a:r>
            <a:r>
              <a:rPr lang="nl-BE" sz="2600" dirty="0" err="1" smtClean="0">
                <a:hlinkClick r:id="rId3"/>
              </a:rPr>
              <a:t>bestukking</a:t>
            </a:r>
            <a:r>
              <a:rPr lang="nl-BE" sz="2600" dirty="0" smtClean="0">
                <a:hlinkClick r:id="rId3"/>
              </a:rPr>
              <a:t>/</a:t>
            </a:r>
            <a:r>
              <a:rPr lang="nl-BE" sz="2600" dirty="0" err="1" smtClean="0">
                <a:hlinkClick r:id="rId3"/>
              </a:rPr>
              <a:t>designrules</a:t>
            </a:r>
            <a:endParaRPr lang="nl-BE" sz="2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Automatische laten </a:t>
            </a:r>
            <a:r>
              <a:rPr lang="nl-BE" dirty="0" err="1" smtClean="0"/>
              <a:t>bestukken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83</a:t>
            </a:fld>
            <a:endParaRPr lang="nl-BE"/>
          </a:p>
        </p:txBody>
      </p:sp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Probeer alleen componenten te zetten langs 1 zijde van de PCB</a:t>
            </a:r>
          </a:p>
          <a:p>
            <a:r>
              <a:rPr lang="nl-BE" dirty="0" smtClean="0"/>
              <a:t>Probeer geen TH en SMD door elkaar te gebruiken</a:t>
            </a:r>
          </a:p>
          <a:p>
            <a:r>
              <a:rPr lang="nl-BE" dirty="0" smtClean="0"/>
              <a:t>Ga niet fijner dan nodig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Beperking van </a:t>
            </a:r>
            <a:r>
              <a:rPr lang="nl-BE" dirty="0" err="1" smtClean="0"/>
              <a:t>bestukking</a:t>
            </a:r>
            <a:r>
              <a:rPr lang="nl-BE" dirty="0" smtClean="0"/>
              <a:t> kosten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Lever PCB aan met klem tabs</a:t>
            </a:r>
          </a:p>
          <a:p>
            <a:pPr lvl="1"/>
            <a:r>
              <a:rPr lang="nl-BE" dirty="0" smtClean="0"/>
              <a:t>Zet geen componenten op de rand</a:t>
            </a:r>
          </a:p>
          <a:p>
            <a:r>
              <a:rPr lang="nl-BE" dirty="0" smtClean="0"/>
              <a:t>Lever recht of vierkantige </a:t>
            </a:r>
            <a:r>
              <a:rPr lang="nl-BE" dirty="0" err="1" smtClean="0"/>
              <a:t>PCB’s</a:t>
            </a:r>
            <a:r>
              <a:rPr lang="nl-BE" dirty="0" smtClean="0"/>
              <a:t> aan</a:t>
            </a:r>
          </a:p>
          <a:p>
            <a:r>
              <a:rPr lang="nl-BE" dirty="0" smtClean="0"/>
              <a:t>Zorg dat de PCB opspanbaar is!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Aandachtspunten </a:t>
            </a:r>
            <a:r>
              <a:rPr lang="nl-BE" dirty="0" err="1" smtClean="0"/>
              <a:t>bestukken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85</a:t>
            </a:fld>
            <a:endParaRPr lang="nl-BE"/>
          </a:p>
        </p:txBody>
      </p:sp>
      <p:pic>
        <p:nvPicPr>
          <p:cNvPr id="125954" name="Picture 2" descr="https://lh3.googleusercontent.com/vBkj0qFNszzTgyEXxVM_QKJLYj8beeFtP7uNzqgIF-fHj5SFEcw=w1087-h815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284984"/>
            <a:ext cx="3361404" cy="2520280"/>
          </a:xfrm>
          <a:prstGeom prst="rect">
            <a:avLst/>
          </a:prstGeom>
          <a:noFill/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565510"/>
            <a:ext cx="3923928" cy="2207210"/>
          </a:xfrm>
          <a:prstGeom prst="rect">
            <a:avLst/>
          </a:prstGeom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Filmpje </a:t>
            </a:r>
            <a:r>
              <a:rPr lang="nl-BE" dirty="0" err="1" smtClean="0"/>
              <a:t>Bestukking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86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  <p:pic>
        <p:nvPicPr>
          <p:cNvPr id="9" name="Tijdelijke aanduiding voor inhoud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8" y="1152525"/>
            <a:ext cx="7734423" cy="47339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Visuele controle</a:t>
            </a:r>
          </a:p>
          <a:p>
            <a:pPr lvl="1"/>
            <a:r>
              <a:rPr lang="nl-BE" dirty="0" smtClean="0"/>
              <a:t>Alle componenten geplaatst?</a:t>
            </a:r>
          </a:p>
          <a:p>
            <a:pPr lvl="1"/>
            <a:r>
              <a:rPr lang="nl-BE" dirty="0" smtClean="0"/>
              <a:t>Correcte oriëntatie?</a:t>
            </a:r>
          </a:p>
          <a:p>
            <a:r>
              <a:rPr lang="nl-BE" dirty="0" smtClean="0"/>
              <a:t>Al dan niet handmatig aanpassingen verrichten</a:t>
            </a:r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Na het </a:t>
            </a:r>
            <a:r>
              <a:rPr lang="nl-BE" dirty="0" err="1" smtClean="0"/>
              <a:t>bestukken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Solderen</a:t>
            </a:r>
            <a:endParaRPr lang="nl-BE" dirty="0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Handmatig</a:t>
            </a:r>
          </a:p>
          <a:p>
            <a:pPr lvl="1"/>
            <a:r>
              <a:rPr lang="nl-BE" dirty="0" smtClean="0"/>
              <a:t>Handmatige </a:t>
            </a:r>
            <a:r>
              <a:rPr lang="nl-BE" dirty="0" err="1" smtClean="0"/>
              <a:t>bestukking</a:t>
            </a:r>
            <a:endParaRPr lang="nl-BE" dirty="0" smtClean="0"/>
          </a:p>
          <a:p>
            <a:pPr lvl="1"/>
            <a:r>
              <a:rPr lang="nl-BE" dirty="0" smtClean="0"/>
              <a:t>Protypes</a:t>
            </a:r>
          </a:p>
          <a:p>
            <a:r>
              <a:rPr lang="nl-BE" dirty="0" smtClean="0"/>
              <a:t>Machinaal</a:t>
            </a:r>
          </a:p>
          <a:p>
            <a:pPr lvl="1"/>
            <a:r>
              <a:rPr lang="nl-BE" dirty="0" err="1" smtClean="0"/>
              <a:t>Reflow</a:t>
            </a:r>
            <a:r>
              <a:rPr lang="nl-BE" dirty="0" smtClean="0"/>
              <a:t> oven</a:t>
            </a:r>
          </a:p>
          <a:p>
            <a:pPr lvl="1"/>
            <a:r>
              <a:rPr lang="en-US" dirty="0" smtClean="0"/>
              <a:t>Vapor face</a:t>
            </a:r>
          </a:p>
          <a:p>
            <a:pPr lvl="1"/>
            <a:r>
              <a:rPr lang="en-US" dirty="0" smtClean="0"/>
              <a:t>Golf </a:t>
            </a:r>
            <a:r>
              <a:rPr lang="en-US" dirty="0" err="1" smtClean="0"/>
              <a:t>solderen</a:t>
            </a:r>
            <a:endParaRPr lang="en-US" dirty="0" smtClean="0"/>
          </a:p>
          <a:p>
            <a:pPr lvl="1"/>
            <a:r>
              <a:rPr lang="en-US" dirty="0" err="1" smtClean="0"/>
              <a:t>Selectief</a:t>
            </a:r>
            <a:r>
              <a:rPr lang="en-US" dirty="0" smtClean="0"/>
              <a:t> </a:t>
            </a:r>
            <a:r>
              <a:rPr lang="en-US" dirty="0" err="1" smtClean="0"/>
              <a:t>solderen</a:t>
            </a:r>
            <a:endParaRPr lang="nl-BE" dirty="0" smtClean="0"/>
          </a:p>
          <a:p>
            <a:r>
              <a:rPr lang="nl-BE" dirty="0" smtClean="0"/>
              <a:t>Hulpmiddelen bij het solderen</a:t>
            </a:r>
          </a:p>
          <a:p>
            <a:pPr lvl="1"/>
            <a:r>
              <a:rPr lang="nl-BE" dirty="0" err="1" smtClean="0"/>
              <a:t>Fluxen</a:t>
            </a:r>
            <a:endParaRPr lang="nl-BE" dirty="0" smtClean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Solderen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89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hlinkClick r:id="rId2"/>
              </a:rPr>
              <a:t>Seeedstudio</a:t>
            </a:r>
            <a:endParaRPr lang="nl-BE" dirty="0" smtClean="0"/>
          </a:p>
          <a:p>
            <a:pPr lvl="1"/>
            <a:r>
              <a:rPr lang="nl-BE" dirty="0" smtClean="0"/>
              <a:t>0.1524mm of 6mil</a:t>
            </a:r>
          </a:p>
          <a:p>
            <a:r>
              <a:rPr lang="nl-BE" dirty="0" err="1" smtClean="0">
                <a:hlinkClick r:id="rId3"/>
              </a:rPr>
              <a:t>Multi-CB</a:t>
            </a:r>
            <a:endParaRPr lang="nl-BE" dirty="0" smtClean="0"/>
          </a:p>
          <a:p>
            <a:pPr lvl="1"/>
            <a:r>
              <a:rPr lang="nl-BE" dirty="0" smtClean="0"/>
              <a:t>0.05mm – 0.1524mm</a:t>
            </a:r>
          </a:p>
          <a:p>
            <a:r>
              <a:rPr lang="nl-BE" dirty="0" smtClean="0">
                <a:hlinkClick r:id="rId4"/>
              </a:rPr>
              <a:t>Eurocircuits</a:t>
            </a:r>
            <a:endParaRPr lang="nl-BE" dirty="0" smtClean="0"/>
          </a:p>
          <a:p>
            <a:pPr lvl="1"/>
            <a:r>
              <a:rPr lang="nl-BE" dirty="0" smtClean="0"/>
              <a:t>Verschillend voor </a:t>
            </a:r>
            <a:r>
              <a:rPr lang="nl-BE" dirty="0" err="1" smtClean="0"/>
              <a:t>outer</a:t>
            </a:r>
            <a:r>
              <a:rPr lang="nl-BE" dirty="0" smtClean="0"/>
              <a:t> en </a:t>
            </a:r>
            <a:r>
              <a:rPr lang="nl-BE" dirty="0" err="1" smtClean="0"/>
              <a:t>inner</a:t>
            </a:r>
            <a:r>
              <a:rPr lang="nl-BE" dirty="0" smtClean="0"/>
              <a:t> </a:t>
            </a:r>
            <a:r>
              <a:rPr lang="nl-BE" dirty="0" err="1" smtClean="0"/>
              <a:t>layers</a:t>
            </a:r>
            <a:endParaRPr lang="nl-BE" dirty="0" smtClean="0"/>
          </a:p>
          <a:p>
            <a:pPr lvl="1"/>
            <a:endParaRPr lang="nl-BE" dirty="0"/>
          </a:p>
          <a:p>
            <a:r>
              <a:rPr lang="nl-BE" dirty="0" smtClean="0"/>
              <a:t>Zie </a:t>
            </a:r>
            <a:r>
              <a:rPr lang="nl-BE" dirty="0" err="1" smtClean="0"/>
              <a:t>vendor</a:t>
            </a:r>
            <a:r>
              <a:rPr lang="nl-BE" dirty="0" smtClean="0"/>
              <a:t> PCB design </a:t>
            </a:r>
            <a:r>
              <a:rPr lang="nl-BE" dirty="0" err="1" smtClean="0"/>
              <a:t>rules</a:t>
            </a:r>
            <a:endParaRPr lang="nl-BE" dirty="0" smtClean="0"/>
          </a:p>
          <a:p>
            <a:pPr lvl="1"/>
            <a:r>
              <a:rPr lang="nl-BE" dirty="0" smtClean="0"/>
              <a:t>Tabel Seeed, Multi-CB, ACB,  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Clearance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dirty="0" smtClean="0"/>
              <a:t>Als de PCB langs 2 zijde componenten bevat moeten er extra stappen ondernomen worden</a:t>
            </a:r>
          </a:p>
          <a:p>
            <a:r>
              <a:rPr lang="nl-BE" sz="2800" dirty="0" smtClean="0"/>
              <a:t>Capillair gedrag:</a:t>
            </a:r>
          </a:p>
          <a:p>
            <a:pPr lvl="1"/>
            <a:r>
              <a:rPr lang="nl-BE" sz="2300" dirty="0" smtClean="0"/>
              <a:t>Hou de component op zijn plek door capillair gedrag van het solduur</a:t>
            </a:r>
          </a:p>
          <a:p>
            <a:pPr lvl="1"/>
            <a:r>
              <a:rPr lang="nl-BE" sz="2300" dirty="0" smtClean="0"/>
              <a:t>Gewicht component &lt; </a:t>
            </a:r>
            <a:r>
              <a:rPr lang="nl-BE" sz="2300" dirty="0" err="1" smtClean="0"/>
              <a:t>Soldeeropp</a:t>
            </a:r>
            <a:r>
              <a:rPr lang="nl-BE" sz="2300" dirty="0" smtClean="0"/>
              <a:t> (</a:t>
            </a:r>
            <a:r>
              <a:rPr lang="nl-BE" sz="2300" dirty="0" err="1" smtClean="0"/>
              <a:t>mm²</a:t>
            </a:r>
            <a:r>
              <a:rPr lang="nl-BE" sz="2300" dirty="0" smtClean="0"/>
              <a:t>)x0.067</a:t>
            </a:r>
          </a:p>
          <a:p>
            <a:r>
              <a:rPr lang="nl-BE" sz="2800" dirty="0" smtClean="0"/>
              <a:t>Solduur met verschillende smelt temperaturen</a:t>
            </a:r>
          </a:p>
          <a:p>
            <a:r>
              <a:rPr lang="nl-BE" sz="2800" dirty="0" smtClean="0"/>
              <a:t>Fixeren met lijm (Extra stap)</a:t>
            </a:r>
            <a:endParaRPr lang="nl-B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Dubbelzijdige soldering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jdelijke aanduiding voor inhoud 5"/>
          <p:cNvGraphicFramePr>
            <a:graphicFrameLocks noGrp="1"/>
          </p:cNvGraphicFramePr>
          <p:nvPr>
            <p:ph idx="1"/>
          </p:nvPr>
        </p:nvGraphicFramePr>
        <p:xfrm>
          <a:off x="0" y="1152525"/>
          <a:ext cx="9144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Samenstelling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Stoffen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Smeltpunt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err="1" smtClean="0"/>
                        <a:t>SnBi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Tin 43%,</a:t>
                      </a:r>
                      <a:r>
                        <a:rPr lang="nl-BE" baseline="0" dirty="0" smtClean="0"/>
                        <a:t> </a:t>
                      </a:r>
                      <a:r>
                        <a:rPr lang="nl-BE" baseline="0" dirty="0" err="1" smtClean="0"/>
                        <a:t>Bismuth</a:t>
                      </a:r>
                      <a:r>
                        <a:rPr lang="nl-BE" baseline="0" dirty="0" smtClean="0"/>
                        <a:t> 57%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139C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Sn63Pb37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Tin 63%, Lood</a:t>
                      </a:r>
                      <a:r>
                        <a:rPr lang="nl-BE" baseline="0" dirty="0" smtClean="0"/>
                        <a:t> 37%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183C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SAC305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Tin 96%, Zilver</a:t>
                      </a:r>
                      <a:r>
                        <a:rPr lang="nl-BE" baseline="0" dirty="0" smtClean="0"/>
                        <a:t> 3%, Koper 0.5%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217C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err="1" smtClean="0"/>
                        <a:t>SnAg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Tin 36.5%, </a:t>
                      </a:r>
                      <a:r>
                        <a:rPr lang="nl-BE" dirty="0" err="1" smtClean="0"/>
                        <a:t>Silver</a:t>
                      </a:r>
                      <a:r>
                        <a:rPr lang="nl-BE" dirty="0" smtClean="0"/>
                        <a:t> 3.5%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221C</a:t>
                      </a:r>
                      <a:endParaRPr lang="nl-B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Sn99c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Tin, Koper, </a:t>
                      </a:r>
                      <a:r>
                        <a:rPr lang="nl-BE" dirty="0" err="1" smtClean="0"/>
                        <a:t>Nickel</a:t>
                      </a:r>
                      <a:r>
                        <a:rPr lang="nl-BE" dirty="0" smtClean="0"/>
                        <a:t>, Germanium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smtClean="0"/>
                        <a:t>227C</a:t>
                      </a:r>
                      <a:endParaRPr lang="nl-B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Verschillende types solduur</a:t>
            </a:r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Fluxen</a:t>
            </a:r>
            <a:r>
              <a:rPr lang="nl-BE" dirty="0" smtClean="0"/>
              <a:t> wordt gebruikt</a:t>
            </a:r>
          </a:p>
          <a:p>
            <a:pPr lvl="1"/>
            <a:r>
              <a:rPr lang="nl-BE" dirty="0" smtClean="0"/>
              <a:t>Solduur beter te laten uitvloeien</a:t>
            </a:r>
          </a:p>
          <a:p>
            <a:pPr lvl="1"/>
            <a:r>
              <a:rPr lang="nl-BE" dirty="0" smtClean="0"/>
              <a:t>De corrosie die zich op de print bevindt te gaan elimineren om zo een mooie afgewerkte soldeerverbinding te krijgen</a:t>
            </a:r>
          </a:p>
          <a:p>
            <a:r>
              <a:rPr lang="nl-BE" dirty="0" smtClean="0"/>
              <a:t>Gebruik bij voorkeur </a:t>
            </a:r>
            <a:r>
              <a:rPr lang="nl-BE" dirty="0" err="1" smtClean="0"/>
              <a:t>No-Clean</a:t>
            </a:r>
            <a:r>
              <a:rPr lang="nl-BE" dirty="0" smtClean="0"/>
              <a:t> Flux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Hulpmiddelen bij het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92</a:t>
            </a:fld>
            <a:endParaRPr lang="nl-BE"/>
          </a:p>
        </p:txBody>
      </p:sp>
      <p:pic>
        <p:nvPicPr>
          <p:cNvPr id="4098" name="Picture 2" descr="http://i01.i.aliimg.com/wsphoto/v1/32311757957/Free-Shipping-5pcs-AMTECH-RMA-223-10cc-BGA-Flux-PCB-Flux-Paste-No-Clean-Solder-SMD.jpg_350x350.jpg"/>
          <p:cNvPicPr>
            <a:picLocks noChangeAspect="1" noChangeArrowheads="1"/>
          </p:cNvPicPr>
          <p:nvPr/>
        </p:nvPicPr>
        <p:blipFill>
          <a:blip r:embed="rId2" cstate="print"/>
          <a:srcRect l="36719" t="2160" r="37361" b="13601"/>
          <a:stretch>
            <a:fillRect/>
          </a:stretch>
        </p:blipFill>
        <p:spPr bwMode="auto">
          <a:xfrm rot="16200000">
            <a:off x="5886146" y="2762926"/>
            <a:ext cx="1296144" cy="4212468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Gebruik gemaakt van soldeerpasta</a:t>
            </a:r>
          </a:p>
          <a:p>
            <a:pPr lvl="1"/>
            <a:r>
              <a:rPr lang="nl-BE" dirty="0" smtClean="0"/>
              <a:t>De pasta bestaat uit kleine Tin bolletjes vermengt met Flux</a:t>
            </a:r>
          </a:p>
          <a:p>
            <a:pPr lvl="1"/>
            <a:r>
              <a:rPr lang="nl-BE" dirty="0" smtClean="0"/>
              <a:t>Deze pasta wordt best bewaard in de koelkast</a:t>
            </a:r>
          </a:p>
          <a:p>
            <a:pPr lvl="2"/>
            <a:r>
              <a:rPr lang="nl-BE" dirty="0" smtClean="0"/>
              <a:t>Waar deze min 1 uur op voorhand uit de koelkast moet gehaald worden wil men solderen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Reflow</a:t>
            </a:r>
            <a:r>
              <a:rPr lang="nl-BE" dirty="0" smtClean="0"/>
              <a:t> solderen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93</a:t>
            </a:fld>
            <a:endParaRPr lang="nl-BE"/>
          </a:p>
        </p:txBody>
      </p:sp>
      <p:pic>
        <p:nvPicPr>
          <p:cNvPr id="25602" name="Picture 2" descr="http://i01.i.aliimg.com/photo/v2/1528581123/silver_Ag_solder_paste_produced_by_automat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00" y="3573016"/>
            <a:ext cx="2304256" cy="2304256"/>
          </a:xfrm>
          <a:prstGeom prst="rect">
            <a:avLst/>
          </a:prstGeom>
          <a:noFill/>
        </p:spPr>
      </p:pic>
      <p:pic>
        <p:nvPicPr>
          <p:cNvPr id="25604" name="Picture 4" descr="http://www.gotron.be/media/catalog/product/cache/1/image/9df78eab33525d08d6e5fb8d27136e95/i/m/image_28010_1_10107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933056"/>
            <a:ext cx="4762500" cy="1533526"/>
          </a:xfrm>
          <a:prstGeom prst="rect">
            <a:avLst/>
          </a:prstGeom>
          <a:noFill/>
        </p:spPr>
      </p:pic>
      <p:sp>
        <p:nvSpPr>
          <p:cNvPr id="7" name="Tijdelijke aanduiding voor voettekst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8" name="Picture 7" descr="emsys_logo_673x1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“Low </a:t>
            </a:r>
            <a:r>
              <a:rPr lang="nl-BE" dirty="0" err="1" smtClean="0"/>
              <a:t>cost</a:t>
            </a:r>
            <a:r>
              <a:rPr lang="nl-BE" dirty="0" smtClean="0"/>
              <a:t>”solderen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94</a:t>
            </a:fld>
            <a:endParaRPr lang="nl-BE"/>
          </a:p>
        </p:txBody>
      </p:sp>
      <p:pic>
        <p:nvPicPr>
          <p:cNvPr id="118786" name="Picture 2" descr="https://lh3.googleusercontent.com/yHChbcdMaIBzjr6v5o_81laP6j8zl9h2bpMSsqMZpmRPFh9exD0=w579-h771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196752"/>
            <a:ext cx="3346924" cy="4464496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0" y="1152000"/>
            <a:ext cx="9144000" cy="4797280"/>
          </a:xfrm>
        </p:spPr>
        <p:txBody>
          <a:bodyPr>
            <a:normAutofit fontScale="92500"/>
          </a:bodyPr>
          <a:lstStyle/>
          <a:p>
            <a:r>
              <a:rPr lang="nl-BE" dirty="0" err="1" smtClean="0"/>
              <a:t>PCB’s</a:t>
            </a:r>
            <a:r>
              <a:rPr lang="nl-BE" dirty="0" smtClean="0"/>
              <a:t> worden aangeboden aan de machine</a:t>
            </a:r>
          </a:p>
          <a:p>
            <a:pPr lvl="1"/>
            <a:r>
              <a:rPr lang="nl-BE" dirty="0" smtClean="0"/>
              <a:t>De machine neemt de </a:t>
            </a:r>
            <a:r>
              <a:rPr lang="nl-BE" dirty="0" err="1" smtClean="0"/>
              <a:t>PCB’s</a:t>
            </a:r>
            <a:r>
              <a:rPr lang="nl-BE" dirty="0" smtClean="0"/>
              <a:t> via bandje mee naar binnen.</a:t>
            </a:r>
          </a:p>
          <a:p>
            <a:pPr lvl="1"/>
            <a:r>
              <a:rPr lang="nl-BE" dirty="0" smtClean="0"/>
              <a:t>Waarna er een vooraf gedefinieerd                                  profiel wordt afgewerkt </a:t>
            </a:r>
          </a:p>
          <a:p>
            <a:pPr lvl="1"/>
            <a:r>
              <a:rPr lang="nl-BE" dirty="0" smtClean="0"/>
              <a:t>Met typische</a:t>
            </a:r>
          </a:p>
          <a:p>
            <a:pPr lvl="2"/>
            <a:r>
              <a:rPr lang="nl-BE" dirty="0" err="1" smtClean="0"/>
              <a:t>Prehead</a:t>
            </a:r>
            <a:endParaRPr lang="nl-BE" dirty="0" smtClean="0"/>
          </a:p>
          <a:p>
            <a:pPr lvl="3"/>
            <a:r>
              <a:rPr lang="nl-BE" dirty="0" smtClean="0"/>
              <a:t>Verhinderen van thermische shock</a:t>
            </a:r>
          </a:p>
          <a:p>
            <a:pPr lvl="2"/>
            <a:r>
              <a:rPr lang="nl-BE" dirty="0" smtClean="0"/>
              <a:t>Flux activatie (</a:t>
            </a:r>
            <a:r>
              <a:rPr lang="nl-BE" dirty="0" err="1" smtClean="0"/>
              <a:t>Soak</a:t>
            </a:r>
            <a:r>
              <a:rPr lang="nl-BE" dirty="0" smtClean="0"/>
              <a:t>)</a:t>
            </a:r>
          </a:p>
          <a:p>
            <a:pPr lvl="3"/>
            <a:r>
              <a:rPr lang="nl-BE" dirty="0" smtClean="0"/>
              <a:t>Flux laten inwerken op de PCB</a:t>
            </a:r>
          </a:p>
          <a:p>
            <a:pPr lvl="2"/>
            <a:r>
              <a:rPr lang="nl-BE" dirty="0" err="1" smtClean="0"/>
              <a:t>Reflow</a:t>
            </a:r>
            <a:endParaRPr lang="nl-BE" dirty="0" smtClean="0"/>
          </a:p>
          <a:p>
            <a:pPr lvl="2"/>
            <a:r>
              <a:rPr lang="nl-BE" dirty="0" smtClean="0"/>
              <a:t>Afkoeling</a:t>
            </a:r>
          </a:p>
          <a:p>
            <a:pPr lvl="3">
              <a:buNone/>
            </a:pP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Reflow</a:t>
            </a:r>
            <a:r>
              <a:rPr lang="nl-BE" dirty="0" smtClean="0"/>
              <a:t>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95</a:t>
            </a:fld>
            <a:endParaRPr lang="nl-BE"/>
          </a:p>
        </p:txBody>
      </p:sp>
      <p:pic>
        <p:nvPicPr>
          <p:cNvPr id="95234" name="Picture 2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5120" y="2852936"/>
            <a:ext cx="3348880" cy="305864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Soldeerprofiel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96</a:t>
            </a:fld>
            <a:endParaRPr lang="nl-BE"/>
          </a:p>
        </p:txBody>
      </p:sp>
      <p:pic>
        <p:nvPicPr>
          <p:cNvPr id="96258" name="Picture 2" descr="http://www.puiaudio.com/images/reflow_profi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24744"/>
            <a:ext cx="7020272" cy="4798084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Gebruik van grote spoelen en kleine weerstanden</a:t>
            </a:r>
          </a:p>
          <a:p>
            <a:pPr lvl="1"/>
            <a:r>
              <a:rPr lang="nl-BE" dirty="0" smtClean="0"/>
              <a:t>Mogelijks niet goed gesoldeerde spoelen.</a:t>
            </a:r>
          </a:p>
          <a:p>
            <a:pPr lvl="2"/>
            <a:r>
              <a:rPr lang="nl-BE" dirty="0" smtClean="0"/>
              <a:t>Te grote massa tegenover SMD weerstand</a:t>
            </a:r>
          </a:p>
          <a:p>
            <a:r>
              <a:rPr lang="nl-BE" dirty="0" smtClean="0"/>
              <a:t>Aanpassen van het soldeerproces</a:t>
            </a:r>
          </a:p>
          <a:p>
            <a:pPr lvl="1"/>
            <a:r>
              <a:rPr lang="nl-BE" dirty="0" smtClean="0"/>
              <a:t>Kan resulteren in defecte componenten of PCB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Problemen bij </a:t>
            </a:r>
            <a:r>
              <a:rPr lang="nl-BE" dirty="0" err="1" smtClean="0"/>
              <a:t>Reflow</a:t>
            </a:r>
            <a:r>
              <a:rPr lang="nl-BE" dirty="0" smtClean="0"/>
              <a:t>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97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6" name="Picture 7" descr="emsys_logo_673x1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PIN in Paste toepassing laat toe ook TH componenten te gaan solderen</a:t>
            </a:r>
          </a:p>
          <a:p>
            <a:r>
              <a:rPr lang="nl-BE" dirty="0" smtClean="0"/>
              <a:t>Ideaal voor </a:t>
            </a:r>
            <a:r>
              <a:rPr lang="nl-BE" dirty="0" err="1" smtClean="0"/>
              <a:t>connectors</a:t>
            </a:r>
            <a:endParaRPr lang="nl-BE" dirty="0" smtClean="0"/>
          </a:p>
          <a:p>
            <a:pPr lvl="1"/>
            <a:r>
              <a:rPr lang="nl-BE" dirty="0" smtClean="0"/>
              <a:t>Hierdoor heb je geen extra proces nodig</a:t>
            </a: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Reflow</a:t>
            </a:r>
            <a:r>
              <a:rPr lang="nl-BE" dirty="0" smtClean="0"/>
              <a:t>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98</a:t>
            </a:fld>
            <a:endParaRPr lang="nl-BE"/>
          </a:p>
        </p:txBody>
      </p:sp>
      <p:pic>
        <p:nvPicPr>
          <p:cNvPr id="100356" name="Picture 4" descr="https://www.phoenixcontact.com/assets/images_ed/global/web_content_3col/pic_con3_a_0058902_int.jpg"/>
          <p:cNvPicPr>
            <a:picLocks noChangeAspect="1" noChangeArrowheads="1"/>
          </p:cNvPicPr>
          <p:nvPr/>
        </p:nvPicPr>
        <p:blipFill>
          <a:blip r:embed="rId2" cstate="print"/>
          <a:srcRect t="14727" b="11638"/>
          <a:stretch>
            <a:fillRect/>
          </a:stretch>
        </p:blipFill>
        <p:spPr bwMode="auto">
          <a:xfrm>
            <a:off x="1115616" y="3573016"/>
            <a:ext cx="6438900" cy="216024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Werkt met vloeistof voor de component op te warmen</a:t>
            </a:r>
          </a:p>
          <a:p>
            <a:pPr lvl="1"/>
            <a:r>
              <a:rPr lang="nl-BE" dirty="0" smtClean="0"/>
              <a:t>Grotere component =&gt; meer damp dat neerslaat </a:t>
            </a:r>
          </a:p>
          <a:p>
            <a:pPr lvl="2"/>
            <a:r>
              <a:rPr lang="nl-BE" dirty="0" smtClean="0"/>
              <a:t>Dus even snel opgewarmd dan een klein component</a:t>
            </a:r>
          </a:p>
          <a:p>
            <a:r>
              <a:rPr lang="nl-BE" dirty="0" smtClean="0"/>
              <a:t>Soldeert heel complexe borden</a:t>
            </a:r>
          </a:p>
          <a:p>
            <a:pPr lvl="1"/>
            <a:r>
              <a:rPr lang="nl-BE" dirty="0" smtClean="0"/>
              <a:t>Zorgt voor overal dezelfde temp.</a:t>
            </a:r>
          </a:p>
          <a:p>
            <a:r>
              <a:rPr lang="nl-BE" dirty="0" smtClean="0"/>
              <a:t>Zeer dure vloeistof</a:t>
            </a:r>
          </a:p>
          <a:p>
            <a:pPr lvl="1"/>
            <a:r>
              <a:rPr lang="nl-BE" dirty="0" smtClean="0"/>
              <a:t>30Kg =&gt; 4300euro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Vapor</a:t>
            </a:r>
            <a:r>
              <a:rPr lang="nl-BE" dirty="0" smtClean="0"/>
              <a:t> Face Solderen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434058-5DAE-4DBA-9BDF-13590BDB2F27}" type="slidenum">
              <a:rPr lang="nl-BE" smtClean="0"/>
              <a:pPr/>
              <a:t>99</a:t>
            </a:fld>
            <a:endParaRPr lang="nl-BE"/>
          </a:p>
        </p:txBody>
      </p:sp>
      <p:pic>
        <p:nvPicPr>
          <p:cNvPr id="121858" name="Picture 2" descr="VS-5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0" y="3140968"/>
            <a:ext cx="2857500" cy="2781300"/>
          </a:xfrm>
          <a:prstGeom prst="rect">
            <a:avLst/>
          </a:prstGeom>
          <a:noFill/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Advanced PCB @ E-ICT Campus de Nayer</a:t>
            </a:r>
            <a:endParaRPr lang="nl-BE"/>
          </a:p>
        </p:txBody>
      </p:sp>
      <p:pic>
        <p:nvPicPr>
          <p:cNvPr id="7" name="Picture 7" descr="emsys_logo_673x1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6093296"/>
            <a:ext cx="2315922" cy="48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M_presentatie_nl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Lessi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4082</TotalTime>
  <Words>4010</Words>
  <Application>Microsoft Office PowerPoint</Application>
  <PresentationFormat>Diavoorstelling (4:3)</PresentationFormat>
  <Paragraphs>971</Paragraphs>
  <Slides>153</Slides>
  <Notes>4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153</vt:i4>
      </vt:variant>
    </vt:vector>
  </HeadingPairs>
  <TitlesOfParts>
    <vt:vector size="154" baseType="lpstr">
      <vt:lpstr>TM_presentatie_nl</vt:lpstr>
      <vt:lpstr>ADVANCED PCB @ Campus de Nayer </vt:lpstr>
      <vt:lpstr>Doelstellingen</vt:lpstr>
      <vt:lpstr>Examen</vt:lpstr>
      <vt:lpstr>Praktische afspraken Labo</vt:lpstr>
      <vt:lpstr>PCB</vt:lpstr>
      <vt:lpstr>Wat is een PCB? </vt:lpstr>
      <vt:lpstr>Wat is een PCB?</vt:lpstr>
      <vt:lpstr>Taalvoering</vt:lpstr>
      <vt:lpstr>Clearance</vt:lpstr>
      <vt:lpstr>Clearance Seeedstudio</vt:lpstr>
      <vt:lpstr>Clearance ACB</vt:lpstr>
      <vt:lpstr>Type via’s</vt:lpstr>
      <vt:lpstr>Doorgesneden PCB</vt:lpstr>
      <vt:lpstr>Covering Via</vt:lpstr>
      <vt:lpstr>Plaatsen van VIA</vt:lpstr>
      <vt:lpstr>Basis PCB materialen</vt:lpstr>
      <vt:lpstr>Fysiek maken PCB</vt:lpstr>
      <vt:lpstr>Mulitlayer</vt:lpstr>
      <vt:lpstr>Fysieke PCB</vt:lpstr>
      <vt:lpstr>Multilayer “making of”</vt:lpstr>
      <vt:lpstr>Multilayer “making of”</vt:lpstr>
      <vt:lpstr>Flex PCB</vt:lpstr>
      <vt:lpstr>Rigid Flex</vt:lpstr>
      <vt:lpstr>Geprinte PCB</vt:lpstr>
      <vt:lpstr>Rekbare PCB</vt:lpstr>
      <vt:lpstr>Alvorens een PCB te tekenen…</vt:lpstr>
      <vt:lpstr>PCB Ontwerpen overzicht</vt:lpstr>
      <vt:lpstr>Starten van een goed schema</vt:lpstr>
      <vt:lpstr>Schema “Mass ready”</vt:lpstr>
      <vt:lpstr>Wat voor het Routen?</vt:lpstr>
      <vt:lpstr>Prijsvoorbeeld A.D.H.V. designrule</vt:lpstr>
      <vt:lpstr>Bepalen van de mechanische afmeting</vt:lpstr>
      <vt:lpstr>Bevestigingsgaten</vt:lpstr>
      <vt:lpstr>Plaatsen van de componenten</vt:lpstr>
      <vt:lpstr>Voorbeeld Plaatsing compomenten</vt:lpstr>
      <vt:lpstr>Fiducials</vt:lpstr>
      <vt:lpstr>Grondvlakken (Polygon)</vt:lpstr>
      <vt:lpstr>Routing</vt:lpstr>
      <vt:lpstr>ACIDtrap</vt:lpstr>
      <vt:lpstr>Tombstoning</vt:lpstr>
      <vt:lpstr>Voorkomen tombstoning </vt:lpstr>
      <vt:lpstr>Differentiële signalen</vt:lpstr>
      <vt:lpstr>Thermal relief</vt:lpstr>
      <vt:lpstr>MAX stroom door trace </vt:lpstr>
      <vt:lpstr>BGA &amp; WLCSP Design  </vt:lpstr>
      <vt:lpstr>BGA fanout</vt:lpstr>
      <vt:lpstr>panelizing pcb</vt:lpstr>
      <vt:lpstr>V-Cut</vt:lpstr>
      <vt:lpstr>V-Cut separator</vt:lpstr>
      <vt:lpstr>Milling</vt:lpstr>
      <vt:lpstr>Praktische voorbeeld</vt:lpstr>
      <vt:lpstr>Voorbeeld V-Cut &amp; Milling</vt:lpstr>
      <vt:lpstr>Speciaal milling</vt:lpstr>
      <vt:lpstr>Extra markering breakway TAB</vt:lpstr>
      <vt:lpstr>Aanmaken van Gerber files</vt:lpstr>
      <vt:lpstr>PCB manufacturing files (2L)</vt:lpstr>
      <vt:lpstr>IPC-2581</vt:lpstr>
      <vt:lpstr>PCB geleverd</vt:lpstr>
      <vt:lpstr>Fouten PCB productie</vt:lpstr>
      <vt:lpstr>Drilling misalignment</vt:lpstr>
      <vt:lpstr>Soldermask misalignment</vt:lpstr>
      <vt:lpstr>Layer spiegelbeeld</vt:lpstr>
      <vt:lpstr>Design for manufacturing</vt:lpstr>
      <vt:lpstr>Bestukking</vt:lpstr>
      <vt:lpstr>Aanbrengen soldeerpasta</vt:lpstr>
      <vt:lpstr>Handmatig </vt:lpstr>
      <vt:lpstr>Semi Machinaal</vt:lpstr>
      <vt:lpstr>Stencil</vt:lpstr>
      <vt:lpstr>Stencil machine</vt:lpstr>
      <vt:lpstr>Handmatig Stencil</vt:lpstr>
      <vt:lpstr>Handmatig Stencil aandachtspunten</vt:lpstr>
      <vt:lpstr>Handmatig Stencil</vt:lpstr>
      <vt:lpstr>Resultaat</vt:lpstr>
      <vt:lpstr>Soldeerpaste Jetter</vt:lpstr>
      <vt:lpstr>Solduur Jetter</vt:lpstr>
      <vt:lpstr>Handmatig bestukken</vt:lpstr>
      <vt:lpstr>Hulpmiddelen</vt:lpstr>
      <vt:lpstr>Pincetten</vt:lpstr>
      <vt:lpstr>Vergrootglazen</vt:lpstr>
      <vt:lpstr>Soldeergereedschap</vt:lpstr>
      <vt:lpstr>Tips</vt:lpstr>
      <vt:lpstr>Verlichting</vt:lpstr>
      <vt:lpstr>Automatische laten bestukken</vt:lpstr>
      <vt:lpstr>Beperking van bestukking kosten</vt:lpstr>
      <vt:lpstr>Aandachtspunten bestukken</vt:lpstr>
      <vt:lpstr>Filmpje Bestukking</vt:lpstr>
      <vt:lpstr>Na het bestukken</vt:lpstr>
      <vt:lpstr>Solderen</vt:lpstr>
      <vt:lpstr>Solderen</vt:lpstr>
      <vt:lpstr>Dubbelzijdige soldering</vt:lpstr>
      <vt:lpstr>Verschillende types solduur</vt:lpstr>
      <vt:lpstr>Hulpmiddelen bij het solderen</vt:lpstr>
      <vt:lpstr>Reflow solderen</vt:lpstr>
      <vt:lpstr>“Low cost”solderen</vt:lpstr>
      <vt:lpstr>Reflow solderen</vt:lpstr>
      <vt:lpstr>Soldeerprofiel</vt:lpstr>
      <vt:lpstr>Problemen bij Reflow solderen</vt:lpstr>
      <vt:lpstr>Reflow solderen</vt:lpstr>
      <vt:lpstr>Vapor Face Solderen</vt:lpstr>
      <vt:lpstr>Golf Solderen</vt:lpstr>
      <vt:lpstr>Selectief solderen</vt:lpstr>
      <vt:lpstr>Selectief solderen</vt:lpstr>
      <vt:lpstr>BGA solderen</vt:lpstr>
      <vt:lpstr>Fouten na het solderen</vt:lpstr>
      <vt:lpstr>Uitlijning</vt:lpstr>
      <vt:lpstr>Solduur pegels</vt:lpstr>
      <vt:lpstr>Whiskering</vt:lpstr>
      <vt:lpstr>Drawbridge effect</vt:lpstr>
      <vt:lpstr>Soldeerbrug</vt:lpstr>
      <vt:lpstr>Cold Solder Junction</vt:lpstr>
      <vt:lpstr>Delaminatie</vt:lpstr>
      <vt:lpstr>Popcorning</vt:lpstr>
      <vt:lpstr>Voorkomen van popcorning</vt:lpstr>
      <vt:lpstr>Testen En inspectie Nabehandeling</vt:lpstr>
      <vt:lpstr>Testen van gesoldeerde PCB</vt:lpstr>
      <vt:lpstr>PCB Cleaning</vt:lpstr>
      <vt:lpstr>Visuele inspectie</vt:lpstr>
      <vt:lpstr>Flying Probe</vt:lpstr>
      <vt:lpstr>Flying Probe</vt:lpstr>
      <vt:lpstr>Pennenbed</vt:lpstr>
      <vt:lpstr>Voorbeeld pennenbed</vt:lpstr>
      <vt:lpstr>X-Ray Inspectie</vt:lpstr>
      <vt:lpstr>3D Inspectie</vt:lpstr>
      <vt:lpstr>3D Inspectie</vt:lpstr>
      <vt:lpstr>3D Inspectie</vt:lpstr>
      <vt:lpstr>3D Inspectie</vt:lpstr>
      <vt:lpstr>BGA inspectie</vt:lpstr>
      <vt:lpstr>BGA inspectie</vt:lpstr>
      <vt:lpstr>Filmpje BGA inspectie</vt:lpstr>
      <vt:lpstr>Sealing</vt:lpstr>
      <vt:lpstr>Aanbrengen UV lijm</vt:lpstr>
      <vt:lpstr>Behandelen</vt:lpstr>
      <vt:lpstr>Verpakking &amp; bescherming</vt:lpstr>
      <vt:lpstr>ESD </vt:lpstr>
      <vt:lpstr>Ontstaan van elektrostatische elektriciteit</vt:lpstr>
      <vt:lpstr>Halfgeleiders en ESD</vt:lpstr>
      <vt:lpstr>Hoe te verkomen</vt:lpstr>
      <vt:lpstr>ESD Kleding</vt:lpstr>
      <vt:lpstr>ESD test station</vt:lpstr>
      <vt:lpstr>Opbouw ESD </vt:lpstr>
      <vt:lpstr>Oplossingen</vt:lpstr>
      <vt:lpstr>High densiSty board</vt:lpstr>
      <vt:lpstr>High density board</vt:lpstr>
      <vt:lpstr>High density board</vt:lpstr>
      <vt:lpstr>High density borden stencil</vt:lpstr>
      <vt:lpstr>Embedded components</vt:lpstr>
      <vt:lpstr>Embedded Components</vt:lpstr>
      <vt:lpstr>Packages on Packages </vt:lpstr>
      <vt:lpstr>Packages on Packages </vt:lpstr>
      <vt:lpstr>Wire bonding</vt:lpstr>
      <vt:lpstr>Maken van de PCB </vt:lpstr>
      <vt:lpstr>bestukking</vt:lpstr>
      <vt:lpstr>Vragen?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PCB  Design</dc:title>
  <dc:creator>Jurre</dc:creator>
  <cp:lastModifiedBy>Jurre De Weerdt</cp:lastModifiedBy>
  <cp:revision>404</cp:revision>
  <cp:lastPrinted>2015-09-16T10:57:58Z</cp:lastPrinted>
  <dcterms:created xsi:type="dcterms:W3CDTF">2015-09-11T17:23:11Z</dcterms:created>
  <dcterms:modified xsi:type="dcterms:W3CDTF">2015-09-28T11:34:25Z</dcterms:modified>
</cp:coreProperties>
</file>